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82" r:id="rId21"/>
    <p:sldId id="283" r:id="rId22"/>
    <p:sldId id="285" r:id="rId23"/>
    <p:sldId id="286" r:id="rId24"/>
    <p:sldId id="288" r:id="rId25"/>
    <p:sldId id="289" r:id="rId26"/>
    <p:sldId id="290" r:id="rId27"/>
    <p:sldId id="291" r:id="rId28"/>
    <p:sldId id="293" r:id="rId29"/>
    <p:sldId id="295" r:id="rId30"/>
    <p:sldId id="299" r:id="rId31"/>
    <p:sldId id="300" r:id="rId32"/>
    <p:sldId id="302" r:id="rId33"/>
    <p:sldId id="305" r:id="rId34"/>
    <p:sldId id="306" r:id="rId35"/>
    <p:sldId id="308" r:id="rId36"/>
    <p:sldId id="309" r:id="rId37"/>
    <p:sldId id="311" r:id="rId38"/>
    <p:sldId id="312" r:id="rId39"/>
    <p:sldId id="313" r:id="rId40"/>
    <p:sldId id="315" r:id="rId41"/>
    <p:sldId id="316" r:id="rId42"/>
    <p:sldId id="317" r:id="rId43"/>
    <p:sldId id="318" r:id="rId44"/>
    <p:sldId id="321" r:id="rId45"/>
    <p:sldId id="322" r:id="rId46"/>
    <p:sldId id="324" r:id="rId47"/>
    <p:sldId id="325" r:id="rId48"/>
    <p:sldId id="326" r:id="rId49"/>
    <p:sldId id="327" r:id="rId50"/>
    <p:sldId id="328" r:id="rId5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2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2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2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2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9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7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8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7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9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7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0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8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0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0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8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5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6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1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1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8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5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8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78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8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78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9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PRINT CULTURE AND MODERN WORLD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spc="-60" dirty="0" smtClean="0">
                <a:solidFill>
                  <a:srgbClr val="FF0000"/>
                </a:solidFill>
              </a:rPr>
              <a:t>PAGE </a:t>
            </a:r>
            <a:r>
              <a:rPr lang="en-US" dirty="0" smtClean="0">
                <a:solidFill>
                  <a:srgbClr val="FF0000"/>
                </a:solidFill>
              </a:rPr>
              <a:t>FROM  ‘DIAMOND</a:t>
            </a:r>
            <a:r>
              <a:rPr lang="en-US" spc="-70" dirty="0" smtClean="0">
                <a:solidFill>
                  <a:srgbClr val="FF0000"/>
                </a:solidFill>
              </a:rPr>
              <a:t> </a:t>
            </a:r>
            <a:r>
              <a:rPr lang="en-US" spc="-5" dirty="0" smtClean="0">
                <a:solidFill>
                  <a:srgbClr val="FF0000"/>
                </a:solidFill>
              </a:rPr>
              <a:t>SUTRA’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8625" name="object 3"/>
          <p:cNvSpPr/>
          <p:nvPr/>
        </p:nvSpPr>
        <p:spPr>
          <a:xfrm>
            <a:off x="1371600" y="2209799"/>
            <a:ext cx="6248400" cy="3843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object 2"/>
          <p:cNvSpPr txBox="1"/>
          <p:nvPr/>
        </p:nvSpPr>
        <p:spPr>
          <a:xfrm>
            <a:off x="1143000" y="1447800"/>
            <a:ext cx="6936105" cy="363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97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734185" algn="l"/>
                <a:tab pos="2625090" algn="l"/>
                <a:tab pos="3918585" algn="l"/>
                <a:tab pos="4462780" algn="l"/>
                <a:tab pos="578739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Pictu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w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5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prin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ed</a:t>
            </a:r>
            <a:r>
              <a:rPr sz="2800" b="1" dirty="0">
                <a:latin typeface="Times New Roman"/>
                <a:cs typeface="Times New Roman"/>
              </a:rPr>
              <a:t>	o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x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iles,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play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ng  cards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paper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money.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 medieval Japan, </a:t>
            </a:r>
            <a:r>
              <a:rPr sz="2800" b="1" dirty="0">
                <a:latin typeface="Times New Roman"/>
                <a:cs typeface="Times New Roman"/>
              </a:rPr>
              <a:t>poets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spc="-15" dirty="0">
                <a:latin typeface="Times New Roman"/>
                <a:cs typeface="Times New Roman"/>
              </a:rPr>
              <a:t>prose </a:t>
            </a:r>
            <a:r>
              <a:rPr sz="2800" b="1" spc="-5" dirty="0">
                <a:latin typeface="Times New Roman"/>
                <a:cs typeface="Times New Roman"/>
              </a:rPr>
              <a:t>writer 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10" dirty="0">
                <a:latin typeface="Times New Roman"/>
                <a:cs typeface="Times New Roman"/>
              </a:rPr>
              <a:t>regularly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published.</a:t>
            </a:r>
            <a:endParaRPr sz="28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18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Books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cheap</a:t>
            </a:r>
            <a:r>
              <a:rPr sz="2800" b="1" spc="9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abundant.</a:t>
            </a:r>
            <a:endParaRPr sz="2800">
              <a:latin typeface="Times New Roman"/>
              <a:cs typeface="Times New Roman"/>
            </a:endParaRPr>
          </a:p>
          <a:p>
            <a:pPr marL="12700" marR="13335">
              <a:lnSpc>
                <a:spcPct val="100000"/>
              </a:lnSpc>
              <a:spcBef>
                <a:spcPts val="1805"/>
              </a:spcBef>
              <a:buSzPct val="96428"/>
              <a:buFont typeface="Wingdings"/>
              <a:buChar char=""/>
              <a:tabLst>
                <a:tab pos="330200" algn="l"/>
                <a:tab pos="2013585" algn="l"/>
                <a:tab pos="2729865" algn="l"/>
                <a:tab pos="4041140" algn="l"/>
                <a:tab pos="5744845" algn="l"/>
                <a:tab pos="66167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in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ing</a:t>
            </a:r>
            <a:r>
              <a:rPr sz="2800" b="1" dirty="0">
                <a:latin typeface="Times New Roman"/>
                <a:cs typeface="Times New Roman"/>
              </a:rPr>
              <a:t>	o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v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al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ma</a:t>
            </a:r>
            <a:r>
              <a:rPr sz="2800" b="1" spc="10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spc="-20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  </a:t>
            </a:r>
            <a:r>
              <a:rPr sz="2800" b="1" spc="-10" dirty="0">
                <a:latin typeface="Times New Roman"/>
                <a:cs typeface="Times New Roman"/>
              </a:rPr>
              <a:t>interesting </a:t>
            </a:r>
            <a:r>
              <a:rPr sz="2800" b="1" dirty="0">
                <a:latin typeface="Times New Roman"/>
                <a:cs typeface="Times New Roman"/>
              </a:rPr>
              <a:t>publishing </a:t>
            </a:r>
            <a:r>
              <a:rPr sz="2800" b="1" spc="-5" dirty="0">
                <a:latin typeface="Times New Roman"/>
                <a:cs typeface="Times New Roman"/>
              </a:rPr>
              <a:t>practices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object 2"/>
          <p:cNvSpPr txBox="1">
            <a:spLocks noGrp="1"/>
          </p:cNvSpPr>
          <p:nvPr>
            <p:ph type="title"/>
          </p:nvPr>
        </p:nvSpPr>
        <p:spPr>
          <a:xfrm>
            <a:off x="1374394" y="1403616"/>
            <a:ext cx="6009005" cy="546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PRINT </a:t>
            </a:r>
            <a:r>
              <a:rPr sz="3600" spc="-5" dirty="0">
                <a:solidFill>
                  <a:srgbClr val="FF0000"/>
                </a:solidFill>
              </a:rPr>
              <a:t>COMES </a:t>
            </a:r>
            <a:r>
              <a:rPr sz="3600" spc="-35" dirty="0">
                <a:solidFill>
                  <a:srgbClr val="FF0000"/>
                </a:solidFill>
              </a:rPr>
              <a:t>TO</a:t>
            </a:r>
            <a:r>
              <a:rPr sz="3600" spc="-21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EUROPE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48628" name="object 3"/>
          <p:cNvSpPr txBox="1"/>
          <p:nvPr/>
        </p:nvSpPr>
        <p:spPr>
          <a:xfrm>
            <a:off x="993444" y="2307462"/>
            <a:ext cx="2047875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98742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	</a:t>
            </a:r>
            <a:r>
              <a:rPr sz="2800" b="1" dirty="0">
                <a:latin typeface="Times New Roman"/>
                <a:cs typeface="Times New Roman"/>
              </a:rPr>
              <a:t>1295,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37360" algn="l"/>
              </a:tabLst>
            </a:pP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eturned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29" name="object 4"/>
          <p:cNvSpPr txBox="1"/>
          <p:nvPr/>
        </p:nvSpPr>
        <p:spPr>
          <a:xfrm>
            <a:off x="3092323" y="2307462"/>
            <a:ext cx="1049655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9209" algn="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Ma</a:t>
            </a:r>
            <a:r>
              <a:rPr sz="2800" b="1" spc="-5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co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30" name="object 5"/>
          <p:cNvSpPr txBox="1"/>
          <p:nvPr/>
        </p:nvSpPr>
        <p:spPr>
          <a:xfrm>
            <a:off x="4413630" y="2307462"/>
            <a:ext cx="3974465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410" marR="5080" indent="-93345">
              <a:lnSpc>
                <a:spcPct val="100000"/>
              </a:lnSpc>
              <a:spcBef>
                <a:spcPts val="95"/>
              </a:spcBef>
              <a:tabLst>
                <a:tab pos="1077595" algn="l"/>
                <a:tab pos="1577975" algn="l"/>
                <a:tab pos="26828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g</a:t>
            </a:r>
            <a:r>
              <a:rPr sz="2800" b="1" spc="-5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eat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ex</a:t>
            </a:r>
            <a:r>
              <a:rPr sz="2800" b="1" spc="5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spc="5" dirty="0">
                <a:latin typeface="Times New Roman"/>
                <a:cs typeface="Times New Roman"/>
              </a:rPr>
              <a:t>o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er  after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31" name="object 6"/>
          <p:cNvSpPr txBox="1"/>
          <p:nvPr/>
        </p:nvSpPr>
        <p:spPr>
          <a:xfrm>
            <a:off x="5619369" y="2734182"/>
            <a:ext cx="2761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52855" algn="l"/>
                <a:tab pos="24511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years</a:t>
            </a:r>
            <a:r>
              <a:rPr sz="2800" b="1" dirty="0">
                <a:latin typeface="Times New Roman"/>
                <a:cs typeface="Times New Roman"/>
              </a:rPr>
              <a:t>	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32" name="object 7"/>
          <p:cNvSpPr txBox="1"/>
          <p:nvPr/>
        </p:nvSpPr>
        <p:spPr>
          <a:xfrm>
            <a:off x="993444" y="3160598"/>
            <a:ext cx="7386320" cy="2978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exploration </a:t>
            </a:r>
            <a:r>
              <a:rPr sz="2800" b="1" spc="-5" dirty="0">
                <a:latin typeface="Times New Roman"/>
                <a:cs typeface="Times New Roman"/>
              </a:rPr>
              <a:t>in</a:t>
            </a:r>
            <a:r>
              <a:rPr sz="2800" b="1" spc="-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China.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He </a:t>
            </a:r>
            <a:r>
              <a:rPr sz="2800" b="1" spc="-10" dirty="0">
                <a:latin typeface="Times New Roman"/>
                <a:cs typeface="Times New Roman"/>
              </a:rPr>
              <a:t>brought </a:t>
            </a:r>
            <a:r>
              <a:rPr sz="2800" b="1" spc="-5" dirty="0">
                <a:latin typeface="Times New Roman"/>
                <a:cs typeface="Times New Roman"/>
              </a:rPr>
              <a:t>the knowledge </a:t>
            </a:r>
            <a:r>
              <a:rPr sz="2800" b="1" spc="5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print technology  back </a:t>
            </a:r>
            <a:r>
              <a:rPr sz="2800" b="1" spc="-10" dirty="0">
                <a:latin typeface="Times New Roman"/>
                <a:cs typeface="Times New Roman"/>
              </a:rPr>
              <a:t>with </a:t>
            </a:r>
            <a:r>
              <a:rPr sz="2800" b="1" spc="-5" dirty="0">
                <a:latin typeface="Times New Roman"/>
                <a:cs typeface="Times New Roman"/>
              </a:rPr>
              <a:t>him </a:t>
            </a:r>
            <a:r>
              <a:rPr sz="2800" b="1" spc="-15" dirty="0">
                <a:latin typeface="Times New Roman"/>
                <a:cs typeface="Times New Roman"/>
              </a:rPr>
              <a:t>from</a:t>
            </a:r>
            <a:r>
              <a:rPr sz="2800" b="1" spc="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China.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  <a:tab pos="1671955" algn="l"/>
                <a:tab pos="3057525" algn="l"/>
                <a:tab pos="3973829" algn="l"/>
                <a:tab pos="4723765" algn="l"/>
                <a:tab pos="5694680" algn="l"/>
                <a:tab pos="69964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Lux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ry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edit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w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	han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w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en</a:t>
            </a:r>
            <a:r>
              <a:rPr sz="2800" b="1" dirty="0">
                <a:latin typeface="Times New Roman"/>
                <a:cs typeface="Times New Roman"/>
              </a:rPr>
              <a:t>	on  </a:t>
            </a:r>
            <a:r>
              <a:rPr sz="2800" b="1" spc="-5" dirty="0">
                <a:latin typeface="Times New Roman"/>
                <a:cs typeface="Times New Roman"/>
              </a:rPr>
              <a:t>very expensive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VELLUM.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object 2"/>
          <p:cNvSpPr txBox="1"/>
          <p:nvPr/>
        </p:nvSpPr>
        <p:spPr>
          <a:xfrm>
            <a:off x="1066800" y="1828800"/>
            <a:ext cx="6698615" cy="2977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Demand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books </a:t>
            </a:r>
            <a:r>
              <a:rPr sz="2800" b="1" spc="-10" dirty="0">
                <a:latin typeface="Times New Roman"/>
                <a:cs typeface="Times New Roman"/>
              </a:rPr>
              <a:t>increased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10" dirty="0">
                <a:latin typeface="Times New Roman"/>
                <a:cs typeface="Times New Roman"/>
              </a:rPr>
              <a:t>Europe  </a:t>
            </a:r>
            <a:r>
              <a:rPr sz="2800" b="1" spc="-5" dirty="0">
                <a:latin typeface="Times New Roman"/>
                <a:cs typeface="Times New Roman"/>
              </a:rPr>
              <a:t>began exporting books to </a:t>
            </a:r>
            <a:r>
              <a:rPr sz="2800" b="1" spc="-10" dirty="0">
                <a:latin typeface="Times New Roman"/>
                <a:cs typeface="Times New Roman"/>
              </a:rPr>
              <a:t>different  </a:t>
            </a:r>
            <a:r>
              <a:rPr sz="2800" b="1" spc="-5" dirty="0">
                <a:latin typeface="Times New Roman"/>
                <a:cs typeface="Times New Roman"/>
              </a:rPr>
              <a:t>countries.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29565" indent="-317500" algn="just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Book fairs </a:t>
            </a:r>
            <a:r>
              <a:rPr sz="2800" b="1" spc="-25" dirty="0">
                <a:latin typeface="Times New Roman"/>
                <a:cs typeface="Times New Roman"/>
              </a:rPr>
              <a:t>were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held.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29565" indent="-317500" algn="just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Scribes started </a:t>
            </a:r>
            <a:r>
              <a:rPr sz="2800" b="1" spc="-10" dirty="0">
                <a:latin typeface="Times New Roman"/>
                <a:cs typeface="Times New Roman"/>
              </a:rPr>
              <a:t>working </a:t>
            </a:r>
            <a:r>
              <a:rPr sz="2800" b="1" spc="-5" dirty="0">
                <a:latin typeface="Times New Roman"/>
                <a:cs typeface="Times New Roman"/>
              </a:rPr>
              <a:t>for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booksellers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object 2"/>
          <p:cNvSpPr txBox="1">
            <a:spLocks noGrp="1"/>
          </p:cNvSpPr>
          <p:nvPr>
            <p:ph type="title"/>
          </p:nvPr>
        </p:nvSpPr>
        <p:spPr>
          <a:xfrm>
            <a:off x="916939" y="1248675"/>
            <a:ext cx="4312285" cy="7499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dirty="0">
                <a:solidFill>
                  <a:srgbClr val="FF0000"/>
                </a:solidFill>
              </a:rPr>
              <a:t>LIMI</a:t>
            </a:r>
            <a:r>
              <a:rPr sz="5000" spc="-375" dirty="0">
                <a:solidFill>
                  <a:srgbClr val="FF0000"/>
                </a:solidFill>
              </a:rPr>
              <a:t>TA</a:t>
            </a:r>
            <a:r>
              <a:rPr sz="5000" dirty="0">
                <a:solidFill>
                  <a:srgbClr val="FF0000"/>
                </a:solidFill>
              </a:rPr>
              <a:t>TIONS</a:t>
            </a:r>
            <a:endParaRPr sz="5000">
              <a:solidFill>
                <a:srgbClr val="FF0000"/>
              </a:solidFill>
            </a:endParaRPr>
          </a:p>
        </p:txBody>
      </p:sp>
      <p:sp>
        <p:nvSpPr>
          <p:cNvPr id="1048635" name="object 3"/>
          <p:cNvSpPr/>
          <p:nvPr/>
        </p:nvSpPr>
        <p:spPr>
          <a:xfrm>
            <a:off x="5486400" y="990600"/>
            <a:ext cx="3144011" cy="1520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36" name="object 4"/>
          <p:cNvSpPr txBox="1"/>
          <p:nvPr/>
        </p:nvSpPr>
        <p:spPr>
          <a:xfrm>
            <a:off x="5497448" y="2462911"/>
            <a:ext cx="272796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96265" algn="l"/>
                <a:tab pos="1553210" algn="l"/>
                <a:tab pos="2122170" algn="l"/>
              </a:tabLst>
            </a:pPr>
            <a:r>
              <a:rPr sz="22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not	satisfy	t</a:t>
            </a:r>
            <a:r>
              <a:rPr sz="2200" b="1" dirty="0">
                <a:solidFill>
                  <a:srgbClr val="D9D9D9"/>
                </a:solidFill>
                <a:latin typeface="Times New Roman"/>
                <a:cs typeface="Times New Roman"/>
              </a:rPr>
              <a:t>h</a:t>
            </a:r>
            <a:r>
              <a:rPr sz="22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e</a:t>
            </a:r>
            <a:r>
              <a:rPr sz="2200" b="1" dirty="0">
                <a:solidFill>
                  <a:srgbClr val="D9D9D9"/>
                </a:solidFill>
                <a:latin typeface="Times New Roman"/>
                <a:cs typeface="Times New Roman"/>
              </a:rPr>
              <a:t>	</a:t>
            </a:r>
            <a:r>
              <a:rPr sz="22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eve</a:t>
            </a:r>
            <a:r>
              <a:rPr sz="2200" b="1" spc="-95" dirty="0">
                <a:solidFill>
                  <a:srgbClr val="D9D9D9"/>
                </a:solidFill>
                <a:latin typeface="Times New Roman"/>
                <a:cs typeface="Times New Roman"/>
              </a:rPr>
              <a:t>r</a:t>
            </a:r>
            <a:r>
              <a:rPr sz="22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-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48637" name="object 5"/>
          <p:cNvSpPr txBox="1"/>
          <p:nvPr/>
        </p:nvSpPr>
        <p:spPr>
          <a:xfrm>
            <a:off x="993444" y="2462911"/>
            <a:ext cx="4331970" cy="647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5454"/>
              <a:buFont typeface="Wingdings"/>
              <a:buChar char=""/>
              <a:tabLst>
                <a:tab pos="262890" algn="l"/>
                <a:tab pos="1996439" algn="l"/>
                <a:tab pos="36671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Handwr</a:t>
            </a:r>
            <a:r>
              <a:rPr sz="2200" b="1" dirty="0">
                <a:latin typeface="Times New Roman"/>
                <a:cs typeface="Times New Roman"/>
              </a:rPr>
              <a:t>i</a:t>
            </a:r>
            <a:r>
              <a:rPr sz="2200" b="1" spc="-5" dirty="0">
                <a:latin typeface="Times New Roman"/>
                <a:cs typeface="Times New Roman"/>
              </a:rPr>
              <a:t>tten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ma</a:t>
            </a:r>
            <a:r>
              <a:rPr sz="2200" b="1" dirty="0">
                <a:latin typeface="Times New Roman"/>
                <a:cs typeface="Times New Roman"/>
              </a:rPr>
              <a:t>n</a:t>
            </a:r>
            <a:r>
              <a:rPr sz="2200" b="1" spc="-5" dirty="0">
                <a:latin typeface="Times New Roman"/>
                <a:cs typeface="Times New Roman"/>
              </a:rPr>
              <a:t>uscr</a:t>
            </a:r>
            <a:r>
              <a:rPr sz="2200" b="1" dirty="0">
                <a:latin typeface="Times New Roman"/>
                <a:cs typeface="Times New Roman"/>
              </a:rPr>
              <a:t>i</a:t>
            </a:r>
            <a:r>
              <a:rPr sz="2200" b="1" spc="10" dirty="0">
                <a:latin typeface="Times New Roman"/>
                <a:cs typeface="Times New Roman"/>
              </a:rPr>
              <a:t>p</a:t>
            </a:r>
            <a:r>
              <a:rPr sz="2200" b="1" spc="-5" dirty="0">
                <a:latin typeface="Times New Roman"/>
                <a:cs typeface="Times New Roman"/>
              </a:rPr>
              <a:t>ts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could  </a:t>
            </a:r>
            <a:r>
              <a:rPr sz="2200" b="1" spc="-10" dirty="0">
                <a:latin typeface="Times New Roman"/>
                <a:cs typeface="Times New Roman"/>
              </a:rPr>
              <a:t>increasing </a:t>
            </a:r>
            <a:r>
              <a:rPr sz="2200" b="1" spc="-5" dirty="0">
                <a:latin typeface="Times New Roman"/>
                <a:cs typeface="Times New Roman"/>
              </a:rPr>
              <a:t>demand for</a:t>
            </a:r>
            <a:r>
              <a:rPr sz="2200" b="1" dirty="0">
                <a:latin typeface="Times New Roman"/>
                <a:cs typeface="Times New Roman"/>
              </a:rPr>
              <a:t> book.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48638" name="object 6"/>
          <p:cNvSpPr txBox="1"/>
          <p:nvPr/>
        </p:nvSpPr>
        <p:spPr>
          <a:xfrm>
            <a:off x="993444" y="3468446"/>
            <a:ext cx="7238365" cy="2584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2255" indent="-250190">
              <a:lnSpc>
                <a:spcPct val="100000"/>
              </a:lnSpc>
              <a:spcBef>
                <a:spcPts val="95"/>
              </a:spcBef>
              <a:buSzPct val="95454"/>
              <a:buFont typeface="Wingdings"/>
              <a:buChar char=""/>
              <a:tabLst>
                <a:tab pos="26289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Copying was expensive, laborious and time</a:t>
            </a:r>
            <a:r>
              <a:rPr sz="2200" b="1" spc="7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consuming.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D9D9D9"/>
              </a:buClr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12700" marR="9525">
              <a:lnSpc>
                <a:spcPct val="100000"/>
              </a:lnSpc>
              <a:buSzPct val="95454"/>
              <a:buFont typeface="Wingdings"/>
              <a:buChar char=""/>
              <a:tabLst>
                <a:tab pos="262890" algn="l"/>
                <a:tab pos="1901825" algn="l"/>
                <a:tab pos="2604770" algn="l"/>
                <a:tab pos="3586479" algn="l"/>
                <a:tab pos="4670425" algn="l"/>
                <a:tab pos="5040630" algn="l"/>
                <a:tab pos="5984240" algn="l"/>
                <a:tab pos="6569709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M</a:t>
            </a:r>
            <a:r>
              <a:rPr sz="2200" b="1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nuscripts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we</a:t>
            </a:r>
            <a:r>
              <a:rPr sz="2200" b="1" spc="-45" dirty="0">
                <a:latin typeface="Times New Roman"/>
                <a:cs typeface="Times New Roman"/>
              </a:rPr>
              <a:t>r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fra</a:t>
            </a:r>
            <a:r>
              <a:rPr sz="2200" b="1" dirty="0">
                <a:latin typeface="Times New Roman"/>
                <a:cs typeface="Times New Roman"/>
              </a:rPr>
              <a:t>g</a:t>
            </a:r>
            <a:r>
              <a:rPr sz="2200" b="1" spc="-5" dirty="0">
                <a:latin typeface="Times New Roman"/>
                <a:cs typeface="Times New Roman"/>
              </a:rPr>
              <a:t>ile,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difficu</a:t>
            </a:r>
            <a:r>
              <a:rPr sz="2200" b="1" spc="5" dirty="0">
                <a:latin typeface="Times New Roman"/>
                <a:cs typeface="Times New Roman"/>
              </a:rPr>
              <a:t>l</a:t>
            </a:r>
            <a:r>
              <a:rPr sz="2200" b="1" spc="-5" dirty="0">
                <a:latin typeface="Times New Roman"/>
                <a:cs typeface="Times New Roman"/>
              </a:rPr>
              <a:t>t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5" dirty="0">
                <a:latin typeface="Times New Roman"/>
                <a:cs typeface="Times New Roman"/>
              </a:rPr>
              <a:t>t</a:t>
            </a:r>
            <a:r>
              <a:rPr sz="2200" b="1" spc="-5" dirty="0">
                <a:latin typeface="Times New Roman"/>
                <a:cs typeface="Times New Roman"/>
              </a:rPr>
              <a:t>o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h</a:t>
            </a:r>
            <a:r>
              <a:rPr sz="2200" b="1" dirty="0">
                <a:latin typeface="Times New Roman"/>
                <a:cs typeface="Times New Roman"/>
              </a:rPr>
              <a:t>a</a:t>
            </a:r>
            <a:r>
              <a:rPr sz="2200" b="1" spc="-5" dirty="0">
                <a:latin typeface="Times New Roman"/>
                <a:cs typeface="Times New Roman"/>
              </a:rPr>
              <a:t>ndle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and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carry  </a:t>
            </a:r>
            <a:r>
              <a:rPr sz="2200" b="1" spc="-10" dirty="0">
                <a:latin typeface="Times New Roman"/>
                <a:cs typeface="Times New Roman"/>
              </a:rPr>
              <a:t>around.</a:t>
            </a:r>
            <a:endParaRPr sz="2200">
              <a:latin typeface="Times New Roman"/>
              <a:cs typeface="Times New Roman"/>
            </a:endParaRPr>
          </a:p>
          <a:p>
            <a:pPr marL="262255" indent="-250190">
              <a:lnSpc>
                <a:spcPct val="100000"/>
              </a:lnSpc>
              <a:buSzPct val="95454"/>
              <a:buFont typeface="Wingdings"/>
              <a:buChar char=""/>
              <a:tabLst>
                <a:tab pos="26289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Their circulation </a:t>
            </a:r>
            <a:r>
              <a:rPr sz="2200" b="1" spc="-10" dirty="0">
                <a:latin typeface="Times New Roman"/>
                <a:cs typeface="Times New Roman"/>
              </a:rPr>
              <a:t>remained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limited.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D9D9D9"/>
              </a:buClr>
              <a:buFont typeface="Wingdings"/>
              <a:buChar char=""/>
            </a:pPr>
            <a:endParaRPr sz="2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454"/>
              <a:buFont typeface="Wingdings"/>
              <a:buChar char=""/>
              <a:tabLst>
                <a:tab pos="262890" algn="l"/>
                <a:tab pos="1013460" algn="l"/>
                <a:tab pos="1775460" algn="l"/>
                <a:tab pos="2371725" algn="l"/>
                <a:tab pos="2658110" algn="l"/>
                <a:tab pos="3420110" algn="l"/>
                <a:tab pos="4124960" algn="l"/>
                <a:tab pos="4622800" algn="l"/>
                <a:tab pos="5680710" algn="l"/>
                <a:tab pos="628015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Thus	the</a:t>
            </a:r>
            <a:r>
              <a:rPr sz="2200" b="1" spc="-45" dirty="0">
                <a:latin typeface="Times New Roman"/>
                <a:cs typeface="Times New Roman"/>
              </a:rPr>
              <a:t>r</a:t>
            </a:r>
            <a:r>
              <a:rPr sz="2200" b="1" spc="-5" dirty="0">
                <a:latin typeface="Times New Roman"/>
                <a:cs typeface="Times New Roman"/>
              </a:rPr>
              <a:t>e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was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a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g</a:t>
            </a:r>
            <a:r>
              <a:rPr sz="2200" b="1" spc="-40" dirty="0">
                <a:latin typeface="Times New Roman"/>
                <a:cs typeface="Times New Roman"/>
              </a:rPr>
              <a:t>r</a:t>
            </a:r>
            <a:r>
              <a:rPr sz="2200" b="1" spc="-5" dirty="0">
                <a:latin typeface="Times New Roman"/>
                <a:cs typeface="Times New Roman"/>
              </a:rPr>
              <a:t>eat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need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for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5" dirty="0">
                <a:latin typeface="Times New Roman"/>
                <a:cs typeface="Times New Roman"/>
              </a:rPr>
              <a:t>q</a:t>
            </a:r>
            <a:r>
              <a:rPr sz="2200" b="1" spc="-5" dirty="0">
                <a:latin typeface="Times New Roman"/>
                <a:cs typeface="Times New Roman"/>
              </a:rPr>
              <a:t>uicker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a</a:t>
            </a:r>
            <a:r>
              <a:rPr sz="2200" b="1" dirty="0">
                <a:latin typeface="Times New Roman"/>
                <a:cs typeface="Times New Roman"/>
              </a:rPr>
              <a:t>n</a:t>
            </a:r>
            <a:r>
              <a:rPr sz="2200" b="1" spc="-5" dirty="0">
                <a:latin typeface="Times New Roman"/>
                <a:cs typeface="Times New Roman"/>
              </a:rPr>
              <a:t>d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-5" dirty="0">
                <a:latin typeface="Times New Roman"/>
                <a:cs typeface="Times New Roman"/>
              </a:rPr>
              <a:t>cheaper  production.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object 2"/>
          <p:cNvSpPr txBox="1">
            <a:spLocks noGrp="1"/>
          </p:cNvSpPr>
          <p:nvPr>
            <p:ph type="title"/>
          </p:nvPr>
        </p:nvSpPr>
        <p:spPr>
          <a:xfrm>
            <a:off x="1374394" y="1400822"/>
            <a:ext cx="6396990" cy="608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RISE OF PRINTING</a:t>
            </a:r>
            <a:r>
              <a:rPr sz="4000" spc="-190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PRESS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640" name="object 3"/>
          <p:cNvSpPr txBox="1"/>
          <p:nvPr/>
        </p:nvSpPr>
        <p:spPr>
          <a:xfrm>
            <a:off x="1222044" y="2307462"/>
            <a:ext cx="4399915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754505" algn="l"/>
                <a:tab pos="1868805" algn="l"/>
                <a:tab pos="2844165" algn="l"/>
                <a:tab pos="3691890" algn="l"/>
                <a:tab pos="3990340" algn="l"/>
              </a:tabLst>
            </a:pPr>
            <a:r>
              <a:rPr sz="2800" b="1" dirty="0">
                <a:latin typeface="Times New Roman"/>
                <a:cs typeface="Times New Roman"/>
              </a:rPr>
              <a:t>Johann	Gutenberg	</a:t>
            </a:r>
            <a:r>
              <a:rPr sz="2800" b="1" spc="-10" dirty="0">
                <a:latin typeface="Times New Roman"/>
                <a:cs typeface="Times New Roman"/>
              </a:rPr>
              <a:t>was  </a:t>
            </a:r>
            <a:r>
              <a:rPr sz="2800" b="1" spc="-5" dirty="0">
                <a:latin typeface="Times New Roman"/>
                <a:cs typeface="Times New Roman"/>
              </a:rPr>
              <a:t>me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cha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		an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5" dirty="0">
                <a:latin typeface="Times New Roman"/>
                <a:cs typeface="Times New Roman"/>
              </a:rPr>
              <a:t>g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ew</a:t>
            </a:r>
            <a:r>
              <a:rPr sz="2800" b="1" dirty="0">
                <a:latin typeface="Times New Roman"/>
                <a:cs typeface="Times New Roman"/>
              </a:rPr>
              <a:t>		up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1" name="object 4"/>
          <p:cNvSpPr txBox="1"/>
          <p:nvPr/>
        </p:nvSpPr>
        <p:spPr>
          <a:xfrm>
            <a:off x="5768721" y="2307462"/>
            <a:ext cx="2383790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2570" marR="5080" indent="-230504">
              <a:lnSpc>
                <a:spcPct val="100000"/>
              </a:lnSpc>
              <a:spcBef>
                <a:spcPts val="95"/>
              </a:spcBef>
              <a:tabLst>
                <a:tab pos="783590" algn="l"/>
                <a:tab pos="1019810" algn="l"/>
                <a:tab pos="1596390" algn="l"/>
                <a:tab pos="2188845" algn="l"/>
              </a:tabLst>
            </a:pP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he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o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a  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6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rge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2" name="object 5"/>
          <p:cNvSpPr txBox="1"/>
          <p:nvPr/>
        </p:nvSpPr>
        <p:spPr>
          <a:xfrm>
            <a:off x="1222044" y="3160598"/>
            <a:ext cx="28886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agricultural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estate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3" name="object 6"/>
          <p:cNvSpPr txBox="1"/>
          <p:nvPr/>
        </p:nvSpPr>
        <p:spPr>
          <a:xfrm>
            <a:off x="6977253" y="4624197"/>
            <a:ext cx="1170940" cy="8502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m</a:t>
            </a:r>
            <a:r>
              <a:rPr sz="2800" b="1" spc="10" dirty="0">
                <a:latin typeface="Times New Roman"/>
                <a:cs typeface="Times New Roman"/>
              </a:rPr>
              <a:t>a</a:t>
            </a:r>
            <a:r>
              <a:rPr sz="2800" b="1" spc="-25" dirty="0">
                <a:latin typeface="Times New Roman"/>
                <a:cs typeface="Times New Roman"/>
              </a:rPr>
              <a:t>k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4" name="object 7"/>
          <p:cNvSpPr txBox="1"/>
          <p:nvPr/>
        </p:nvSpPr>
        <p:spPr>
          <a:xfrm>
            <a:off x="1222044" y="3892677"/>
            <a:ext cx="5447665" cy="15741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He became a master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goldsmith.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30200" algn="l"/>
                <a:tab pos="1101725" algn="l"/>
                <a:tab pos="2559050" algn="l"/>
                <a:tab pos="3531870" algn="l"/>
                <a:tab pos="497967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eated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lead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mo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lds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r  trinkets.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5" name="object 8"/>
          <p:cNvSpPr txBox="1"/>
          <p:nvPr/>
        </p:nvSpPr>
        <p:spPr>
          <a:xfrm>
            <a:off x="1222044" y="5782767"/>
            <a:ext cx="6928484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903605" algn="l"/>
                <a:tab pos="2272665" algn="l"/>
                <a:tab pos="2969260" algn="l"/>
                <a:tab pos="4752340" algn="l"/>
                <a:tab pos="5191760" algn="l"/>
                <a:tab pos="630301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d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ted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is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chn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gy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desi</a:t>
            </a:r>
            <a:r>
              <a:rPr sz="2800" b="1" spc="5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w  </a:t>
            </a:r>
            <a:r>
              <a:rPr sz="2800" b="1" dirty="0">
                <a:latin typeface="Times New Roman"/>
                <a:cs typeface="Times New Roman"/>
              </a:rPr>
              <a:t>innovations</a:t>
            </a:r>
            <a:r>
              <a:rPr sz="2800" b="1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object 2"/>
          <p:cNvSpPr txBox="1"/>
          <p:nvPr/>
        </p:nvSpPr>
        <p:spPr>
          <a:xfrm>
            <a:off x="993444" y="2307463"/>
            <a:ext cx="7184390" cy="3670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2384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The olive </a:t>
            </a:r>
            <a:r>
              <a:rPr sz="2600" b="1" spc="-15" dirty="0">
                <a:latin typeface="Times New Roman"/>
                <a:cs typeface="Times New Roman"/>
              </a:rPr>
              <a:t>press </a:t>
            </a:r>
            <a:r>
              <a:rPr sz="2600" b="1" spc="-5" dirty="0">
                <a:latin typeface="Times New Roman"/>
                <a:cs typeface="Times New Roman"/>
              </a:rPr>
              <a:t>provided </a:t>
            </a:r>
            <a:r>
              <a:rPr sz="2600" b="1" dirty="0">
                <a:latin typeface="Times New Roman"/>
                <a:cs typeface="Times New Roman"/>
              </a:rPr>
              <a:t>the model for </a:t>
            </a:r>
            <a:r>
              <a:rPr sz="2600" b="1" spc="-5" dirty="0">
                <a:latin typeface="Times New Roman"/>
                <a:cs typeface="Times New Roman"/>
              </a:rPr>
              <a:t>printing  </a:t>
            </a:r>
            <a:r>
              <a:rPr sz="2600" b="1" spc="-15" dirty="0">
                <a:latin typeface="Times New Roman"/>
                <a:cs typeface="Times New Roman"/>
              </a:rPr>
              <a:t>press.</a:t>
            </a:r>
            <a:endParaRPr sz="2600">
              <a:latin typeface="Times New Roman"/>
              <a:cs typeface="Times New Roman"/>
            </a:endParaRPr>
          </a:p>
          <a:p>
            <a:pPr marL="12700" marR="29209">
              <a:lnSpc>
                <a:spcPct val="100000"/>
              </a:lnSpc>
              <a:spcBef>
                <a:spcPts val="1195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Moulds </a:t>
            </a:r>
            <a:r>
              <a:rPr sz="2600" b="1" spc="-15" dirty="0">
                <a:latin typeface="Times New Roman"/>
                <a:cs typeface="Times New Roman"/>
              </a:rPr>
              <a:t>were </a:t>
            </a:r>
            <a:r>
              <a:rPr sz="2600" b="1" dirty="0">
                <a:latin typeface="Times New Roman"/>
                <a:cs typeface="Times New Roman"/>
              </a:rPr>
              <a:t>used for casting </a:t>
            </a:r>
            <a:r>
              <a:rPr sz="2600" b="1" spc="-5" dirty="0">
                <a:latin typeface="Times New Roman"/>
                <a:cs typeface="Times New Roman"/>
              </a:rPr>
              <a:t>metal </a:t>
            </a:r>
            <a:r>
              <a:rPr sz="2600" b="1" dirty="0">
                <a:latin typeface="Times New Roman"/>
                <a:cs typeface="Times New Roman"/>
              </a:rPr>
              <a:t>types for</a:t>
            </a:r>
            <a:r>
              <a:rPr sz="2600" b="1" spc="-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the  </a:t>
            </a:r>
            <a:r>
              <a:rPr sz="2600" b="1" spc="-5" dirty="0">
                <a:latin typeface="Times New Roman"/>
                <a:cs typeface="Times New Roman"/>
              </a:rPr>
              <a:t>letters.</a:t>
            </a:r>
            <a:endParaRPr sz="2600">
              <a:latin typeface="Times New Roman"/>
              <a:cs typeface="Times New Roman"/>
            </a:endParaRPr>
          </a:p>
          <a:p>
            <a:pPr marL="307975" indent="-295910">
              <a:lnSpc>
                <a:spcPct val="100000"/>
              </a:lnSpc>
              <a:spcBef>
                <a:spcPts val="1205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By </a:t>
            </a:r>
            <a:r>
              <a:rPr sz="2600" b="1" spc="5" dirty="0">
                <a:latin typeface="Times New Roman"/>
                <a:cs typeface="Times New Roman"/>
              </a:rPr>
              <a:t>1448, </a:t>
            </a:r>
            <a:r>
              <a:rPr sz="2600" b="1" dirty="0">
                <a:latin typeface="Times New Roman"/>
                <a:cs typeface="Times New Roman"/>
              </a:rPr>
              <a:t>he perfected the</a:t>
            </a:r>
            <a:r>
              <a:rPr sz="2600" b="1" spc="-114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system.</a:t>
            </a: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"/>
              <a:tabLst>
                <a:tab pos="308610" algn="l"/>
                <a:tab pos="1027430" algn="l"/>
                <a:tab pos="1783080" algn="l"/>
                <a:tab pos="2650490" algn="l"/>
                <a:tab pos="3150870" algn="l"/>
                <a:tab pos="4368800" algn="l"/>
                <a:tab pos="5069840" algn="l"/>
                <a:tab pos="6047740" algn="l"/>
              </a:tabLst>
            </a:pPr>
            <a:r>
              <a:rPr sz="2600" b="1" dirty="0">
                <a:latin typeface="Times New Roman"/>
                <a:cs typeface="Times New Roman"/>
              </a:rPr>
              <a:t>The	fi</a:t>
            </a:r>
            <a:r>
              <a:rPr sz="2600" b="1" spc="-15" dirty="0">
                <a:latin typeface="Times New Roman"/>
                <a:cs typeface="Times New Roman"/>
              </a:rPr>
              <a:t>r</a:t>
            </a:r>
            <a:r>
              <a:rPr sz="2600" b="1" dirty="0">
                <a:latin typeface="Times New Roman"/>
                <a:cs typeface="Times New Roman"/>
              </a:rPr>
              <a:t>st	book	he	</a:t>
            </a:r>
            <a:r>
              <a:rPr sz="2600" b="1" spc="10" dirty="0">
                <a:latin typeface="Times New Roman"/>
                <a:cs typeface="Times New Roman"/>
              </a:rPr>
              <a:t>p</a:t>
            </a:r>
            <a:r>
              <a:rPr sz="2600" b="1" dirty="0">
                <a:latin typeface="Times New Roman"/>
                <a:cs typeface="Times New Roman"/>
              </a:rPr>
              <a:t>r</a:t>
            </a:r>
            <a:r>
              <a:rPr sz="2600" b="1" spc="-10" dirty="0">
                <a:latin typeface="Times New Roman"/>
                <a:cs typeface="Times New Roman"/>
              </a:rPr>
              <a:t>i</a:t>
            </a:r>
            <a:r>
              <a:rPr sz="2600" b="1" dirty="0">
                <a:latin typeface="Times New Roman"/>
                <a:cs typeface="Times New Roman"/>
              </a:rPr>
              <a:t>nted	</a:t>
            </a:r>
            <a:r>
              <a:rPr sz="2600" b="1" spc="-10" dirty="0">
                <a:latin typeface="Times New Roman"/>
                <a:cs typeface="Times New Roman"/>
              </a:rPr>
              <a:t>w</a:t>
            </a:r>
            <a:r>
              <a:rPr sz="2600" b="1" dirty="0">
                <a:latin typeface="Times New Roman"/>
                <a:cs typeface="Times New Roman"/>
              </a:rPr>
              <a:t>as	‘THE	BI</a:t>
            </a:r>
            <a:r>
              <a:rPr sz="2600" b="1" spc="5" dirty="0">
                <a:latin typeface="Times New Roman"/>
                <a:cs typeface="Times New Roman"/>
              </a:rPr>
              <a:t>B</a:t>
            </a:r>
            <a:r>
              <a:rPr sz="2600" b="1" dirty="0">
                <a:latin typeface="Times New Roman"/>
                <a:cs typeface="Times New Roman"/>
              </a:rPr>
              <a:t>L</a:t>
            </a:r>
            <a:r>
              <a:rPr sz="2600" b="1" spc="5" dirty="0">
                <a:latin typeface="Times New Roman"/>
                <a:cs typeface="Times New Roman"/>
              </a:rPr>
              <a:t>E</a:t>
            </a:r>
            <a:r>
              <a:rPr sz="2600" b="1" dirty="0">
                <a:latin typeface="Times New Roman"/>
                <a:cs typeface="Times New Roman"/>
              </a:rPr>
              <a:t>’  </a:t>
            </a:r>
            <a:r>
              <a:rPr sz="2600" b="1" spc="-5" dirty="0">
                <a:latin typeface="Times New Roman"/>
                <a:cs typeface="Times New Roman"/>
              </a:rPr>
              <a:t>with </a:t>
            </a:r>
            <a:r>
              <a:rPr sz="2600" b="1" spc="5" dirty="0">
                <a:latin typeface="Times New Roman"/>
                <a:cs typeface="Times New Roman"/>
              </a:rPr>
              <a:t>180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copies.</a:t>
            </a:r>
            <a:endParaRPr sz="2600">
              <a:latin typeface="Times New Roman"/>
              <a:cs typeface="Times New Roman"/>
            </a:endParaRPr>
          </a:p>
          <a:p>
            <a:pPr marL="307975" indent="-295910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It </a:t>
            </a:r>
            <a:r>
              <a:rPr sz="2600" b="1" dirty="0">
                <a:latin typeface="Times New Roman"/>
                <a:cs typeface="Times New Roman"/>
              </a:rPr>
              <a:t>took 3 yrs </a:t>
            </a:r>
            <a:r>
              <a:rPr sz="2600" b="1" spc="-5" dirty="0">
                <a:latin typeface="Times New Roman"/>
                <a:cs typeface="Times New Roman"/>
              </a:rPr>
              <a:t>to produce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them</a:t>
            </a:r>
            <a:r>
              <a:rPr sz="2600" b="1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object 2"/>
          <p:cNvSpPr txBox="1"/>
          <p:nvPr/>
        </p:nvSpPr>
        <p:spPr>
          <a:xfrm>
            <a:off x="1066800" y="1600200"/>
            <a:ext cx="6852920" cy="23622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By the standards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time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10" dirty="0">
                <a:latin typeface="Times New Roman"/>
                <a:cs typeface="Times New Roman"/>
              </a:rPr>
              <a:t>production  </a:t>
            </a:r>
            <a:r>
              <a:rPr sz="2800" b="1" spc="-5" dirty="0">
                <a:latin typeface="Times New Roman"/>
                <a:cs typeface="Times New Roman"/>
              </a:rPr>
              <a:t>became </a:t>
            </a:r>
            <a:r>
              <a:rPr sz="2800" b="1" dirty="0">
                <a:latin typeface="Times New Roman"/>
                <a:cs typeface="Times New Roman"/>
              </a:rPr>
              <a:t>fast.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But this </a:t>
            </a:r>
            <a:r>
              <a:rPr sz="2800" b="1" dirty="0">
                <a:latin typeface="Times New Roman"/>
                <a:cs typeface="Times New Roman"/>
              </a:rPr>
              <a:t>new </a:t>
            </a:r>
            <a:r>
              <a:rPr sz="2800" b="1" spc="-5" dirty="0">
                <a:latin typeface="Times New Roman"/>
                <a:cs typeface="Times New Roman"/>
              </a:rPr>
              <a:t>technology did </a:t>
            </a:r>
            <a:r>
              <a:rPr sz="2800" b="1" dirty="0">
                <a:latin typeface="Times New Roman"/>
                <a:cs typeface="Times New Roman"/>
              </a:rPr>
              <a:t>not </a:t>
            </a:r>
            <a:r>
              <a:rPr sz="2800" b="1" spc="-10" dirty="0">
                <a:latin typeface="Times New Roman"/>
                <a:cs typeface="Times New Roman"/>
              </a:rPr>
              <a:t>entirely  </a:t>
            </a:r>
            <a:r>
              <a:rPr sz="2800" b="1" spc="-5" dirty="0">
                <a:latin typeface="Times New Roman"/>
                <a:cs typeface="Times New Roman"/>
              </a:rPr>
              <a:t>displaced the art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producing </a:t>
            </a:r>
            <a:r>
              <a:rPr sz="2800" b="1" spc="-5" dirty="0">
                <a:latin typeface="Times New Roman"/>
                <a:cs typeface="Times New Roman"/>
              </a:rPr>
              <a:t>books </a:t>
            </a:r>
            <a:r>
              <a:rPr sz="2800" b="1" dirty="0">
                <a:latin typeface="Times New Roman"/>
                <a:cs typeface="Times New Roman"/>
              </a:rPr>
              <a:t>by  hand.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8" name="object 3"/>
          <p:cNvSpPr txBox="1"/>
          <p:nvPr/>
        </p:nvSpPr>
        <p:spPr>
          <a:xfrm>
            <a:off x="3124200" y="5105400"/>
            <a:ext cx="1270000" cy="8502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989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Times New Roman"/>
                <a:cs typeface="Times New Roman"/>
              </a:rPr>
              <a:t>from  </a:t>
            </a:r>
            <a:r>
              <a:rPr sz="2800" b="1" spc="-5" dirty="0">
                <a:latin typeface="Times New Roman"/>
                <a:cs typeface="Times New Roman"/>
              </a:rPr>
              <a:t>prin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49" name="object 4"/>
          <p:cNvSpPr txBox="1"/>
          <p:nvPr/>
        </p:nvSpPr>
        <p:spPr>
          <a:xfrm>
            <a:off x="4704715" y="5103114"/>
            <a:ext cx="3216275" cy="8502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84" marR="5080" indent="-20320">
              <a:lnSpc>
                <a:spcPct val="100000"/>
              </a:lnSpc>
              <a:spcBef>
                <a:spcPts val="95"/>
              </a:spcBef>
              <a:tabLst>
                <a:tab pos="832485" algn="l"/>
                <a:tab pos="1222375" algn="l"/>
                <a:tab pos="1473835" algn="l"/>
                <a:tab pos="2295525" algn="l"/>
                <a:tab pos="2905760" algn="l"/>
              </a:tabLst>
            </a:pPr>
            <a:r>
              <a:rPr sz="2800" b="1" dirty="0">
                <a:latin typeface="Times New Roman"/>
                <a:cs typeface="Times New Roman"/>
              </a:rPr>
              <a:t>han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5" dirty="0">
                <a:latin typeface="Times New Roman"/>
                <a:cs typeface="Times New Roman"/>
              </a:rPr>
              <a:t>prin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ing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  led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‘Print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50" name="object 5"/>
          <p:cNvSpPr txBox="1"/>
          <p:nvPr/>
        </p:nvSpPr>
        <p:spPr>
          <a:xfrm>
            <a:off x="1069644" y="5103114"/>
            <a:ext cx="2041525" cy="1269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35636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	s</a:t>
            </a:r>
            <a:r>
              <a:rPr sz="2800" b="1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ift  mechanical  Revolution’.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object 2"/>
          <p:cNvSpPr txBox="1">
            <a:spLocks noGrp="1"/>
          </p:cNvSpPr>
          <p:nvPr>
            <p:ph type="title"/>
          </p:nvPr>
        </p:nvSpPr>
        <p:spPr>
          <a:xfrm>
            <a:off x="457200" y="287691"/>
            <a:ext cx="8229600" cy="572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11250" marR="5080" indent="-1099185">
              <a:lnSpc>
                <a:spcPct val="100000"/>
              </a:lnSpc>
              <a:spcBef>
                <a:spcPts val="105"/>
              </a:spcBef>
            </a:pPr>
            <a:r>
              <a:rPr sz="3800" dirty="0">
                <a:solidFill>
                  <a:srgbClr val="FF0000"/>
                </a:solidFill>
              </a:rPr>
              <a:t>PRINT</a:t>
            </a:r>
            <a:r>
              <a:rPr sz="3800" spc="-155" dirty="0">
                <a:solidFill>
                  <a:srgbClr val="FF0000"/>
                </a:solidFill>
              </a:rPr>
              <a:t> </a:t>
            </a:r>
            <a:r>
              <a:rPr sz="3800" spc="-5" dirty="0">
                <a:solidFill>
                  <a:srgbClr val="FF0000"/>
                </a:solidFill>
              </a:rPr>
              <a:t>REVOLUTION  </a:t>
            </a:r>
            <a:r>
              <a:rPr sz="3800" dirty="0">
                <a:solidFill>
                  <a:srgbClr val="FF0000"/>
                </a:solidFill>
              </a:rPr>
              <a:t>(MEANING)</a:t>
            </a:r>
            <a:endParaRPr sz="3800">
              <a:solidFill>
                <a:srgbClr val="FF0000"/>
              </a:solidFill>
            </a:endParaRPr>
          </a:p>
        </p:txBody>
      </p:sp>
      <p:sp>
        <p:nvSpPr>
          <p:cNvPr id="1048658" name="object 3"/>
          <p:cNvSpPr txBox="1"/>
          <p:nvPr/>
        </p:nvSpPr>
        <p:spPr>
          <a:xfrm>
            <a:off x="1145844" y="2383662"/>
            <a:ext cx="7308215" cy="39629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Development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new </a:t>
            </a:r>
            <a:r>
              <a:rPr sz="2800" b="1" spc="-10" dirty="0">
                <a:latin typeface="Times New Roman"/>
                <a:cs typeface="Times New Roman"/>
              </a:rPr>
              <a:t>ways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producing</a:t>
            </a:r>
            <a:r>
              <a:rPr sz="2800" b="1" spc="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books</a:t>
            </a:r>
            <a:endParaRPr sz="28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Transformed </a:t>
            </a:r>
            <a:r>
              <a:rPr sz="2800" b="1" spc="-5" dirty="0">
                <a:latin typeface="Times New Roman"/>
                <a:cs typeface="Times New Roman"/>
              </a:rPr>
              <a:t>the lives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people.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Change </a:t>
            </a:r>
            <a:r>
              <a:rPr sz="2800" b="1" dirty="0">
                <a:latin typeface="Times New Roman"/>
                <a:cs typeface="Times New Roman"/>
              </a:rPr>
              <a:t>in </a:t>
            </a:r>
            <a:r>
              <a:rPr sz="2800" b="1" spc="-5" dirty="0">
                <a:latin typeface="Times New Roman"/>
                <a:cs typeface="Times New Roman"/>
              </a:rPr>
              <a:t>their </a:t>
            </a:r>
            <a:r>
              <a:rPr sz="2800" b="1" spc="-10" dirty="0">
                <a:latin typeface="Times New Roman"/>
                <a:cs typeface="Times New Roman"/>
              </a:rPr>
              <a:t>relationship with </a:t>
            </a:r>
            <a:r>
              <a:rPr sz="2800" b="1" dirty="0">
                <a:latin typeface="Times New Roman"/>
                <a:cs typeface="Times New Roman"/>
              </a:rPr>
              <a:t>institutions  and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authorities.</a:t>
            </a:r>
            <a:endParaRPr sz="28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1989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Influenced </a:t>
            </a:r>
            <a:r>
              <a:rPr sz="2800" b="1" dirty="0">
                <a:latin typeface="Times New Roman"/>
                <a:cs typeface="Times New Roman"/>
              </a:rPr>
              <a:t>popular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perceptions.</a:t>
            </a:r>
            <a:endParaRPr sz="280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spcBef>
                <a:spcPts val="201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Opened up new </a:t>
            </a:r>
            <a:r>
              <a:rPr sz="2800" b="1" spc="-10" dirty="0">
                <a:latin typeface="Times New Roman"/>
                <a:cs typeface="Times New Roman"/>
              </a:rPr>
              <a:t>ways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looking </a:t>
            </a:r>
            <a:r>
              <a:rPr sz="2800" b="1" dirty="0">
                <a:latin typeface="Times New Roman"/>
                <a:cs typeface="Times New Roman"/>
              </a:rPr>
              <a:t>at</a:t>
            </a:r>
            <a:r>
              <a:rPr sz="2800" b="1" spc="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things.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object 2"/>
          <p:cNvSpPr txBox="1">
            <a:spLocks noGrp="1"/>
          </p:cNvSpPr>
          <p:nvPr>
            <p:ph type="title"/>
          </p:nvPr>
        </p:nvSpPr>
        <p:spPr>
          <a:xfrm>
            <a:off x="457200" y="287691"/>
            <a:ext cx="8229600" cy="572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06475" marR="5080" indent="-504825">
              <a:lnSpc>
                <a:spcPct val="100000"/>
              </a:lnSpc>
              <a:spcBef>
                <a:spcPts val="105"/>
              </a:spcBef>
            </a:pPr>
            <a:r>
              <a:rPr sz="3800" spc="-45" dirty="0">
                <a:solidFill>
                  <a:srgbClr val="FF0000"/>
                </a:solidFill>
              </a:rPr>
              <a:t>IMPACT </a:t>
            </a:r>
            <a:r>
              <a:rPr sz="3800" dirty="0">
                <a:solidFill>
                  <a:srgbClr val="FF0000"/>
                </a:solidFill>
              </a:rPr>
              <a:t>OF</a:t>
            </a:r>
            <a:r>
              <a:rPr sz="3800" spc="-250" dirty="0">
                <a:solidFill>
                  <a:srgbClr val="FF0000"/>
                </a:solidFill>
              </a:rPr>
              <a:t> </a:t>
            </a:r>
            <a:r>
              <a:rPr sz="3800" dirty="0">
                <a:solidFill>
                  <a:srgbClr val="FF0000"/>
                </a:solidFill>
              </a:rPr>
              <a:t>PRINT  </a:t>
            </a:r>
            <a:r>
              <a:rPr sz="3800" spc="-10" dirty="0">
                <a:solidFill>
                  <a:srgbClr val="FF0000"/>
                </a:solidFill>
              </a:rPr>
              <a:t>REVOLUTION</a:t>
            </a:r>
            <a:endParaRPr sz="3800">
              <a:solidFill>
                <a:srgbClr val="FF0000"/>
              </a:solidFill>
            </a:endParaRPr>
          </a:p>
        </p:txBody>
      </p:sp>
      <p:sp>
        <p:nvSpPr>
          <p:cNvPr id="1048660" name="object 3"/>
          <p:cNvSpPr/>
          <p:nvPr/>
        </p:nvSpPr>
        <p:spPr>
          <a:xfrm>
            <a:off x="915161" y="2516885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0" y="0"/>
                </a:moveTo>
                <a:lnTo>
                  <a:pt x="0" y="730758"/>
                </a:lnTo>
                <a:lnTo>
                  <a:pt x="393953" y="1124712"/>
                </a:lnTo>
                <a:lnTo>
                  <a:pt x="787907" y="730758"/>
                </a:lnTo>
                <a:lnTo>
                  <a:pt x="787907" y="393953"/>
                </a:lnTo>
                <a:lnTo>
                  <a:pt x="393953" y="393953"/>
                </a:lnTo>
                <a:lnTo>
                  <a:pt x="0" y="0"/>
                </a:lnTo>
                <a:close/>
              </a:path>
              <a:path w="788035" h="1125220">
                <a:moveTo>
                  <a:pt x="787907" y="0"/>
                </a:moveTo>
                <a:lnTo>
                  <a:pt x="393953" y="393953"/>
                </a:lnTo>
                <a:lnTo>
                  <a:pt x="787907" y="393953"/>
                </a:lnTo>
                <a:lnTo>
                  <a:pt x="787907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1" name="object 4"/>
          <p:cNvSpPr/>
          <p:nvPr/>
        </p:nvSpPr>
        <p:spPr>
          <a:xfrm>
            <a:off x="915161" y="2516885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787907" y="0"/>
                </a:moveTo>
                <a:lnTo>
                  <a:pt x="787907" y="730758"/>
                </a:lnTo>
                <a:lnTo>
                  <a:pt x="393953" y="1124712"/>
                </a:lnTo>
                <a:lnTo>
                  <a:pt x="0" y="730758"/>
                </a:lnTo>
                <a:lnTo>
                  <a:pt x="0" y="0"/>
                </a:lnTo>
                <a:lnTo>
                  <a:pt x="393953" y="393953"/>
                </a:lnTo>
                <a:lnTo>
                  <a:pt x="787907" y="0"/>
                </a:lnTo>
                <a:close/>
              </a:path>
            </a:pathLst>
          </a:custGeom>
          <a:ln w="25908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2" name="object 5"/>
          <p:cNvSpPr txBox="1"/>
          <p:nvPr/>
        </p:nvSpPr>
        <p:spPr>
          <a:xfrm>
            <a:off x="1177848" y="2865881"/>
            <a:ext cx="261620" cy="329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A.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48663" name="object 6"/>
          <p:cNvSpPr/>
          <p:nvPr/>
        </p:nvSpPr>
        <p:spPr>
          <a:xfrm>
            <a:off x="1703070" y="2516885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19">
                <a:moveTo>
                  <a:pt x="6024372" y="0"/>
                </a:moveTo>
                <a:lnTo>
                  <a:pt x="0" y="0"/>
                </a:lnTo>
                <a:lnTo>
                  <a:pt x="0" y="731519"/>
                </a:lnTo>
                <a:lnTo>
                  <a:pt x="6024372" y="731519"/>
                </a:lnTo>
                <a:lnTo>
                  <a:pt x="6071818" y="721935"/>
                </a:lnTo>
                <a:lnTo>
                  <a:pt x="6110573" y="695801"/>
                </a:lnTo>
                <a:lnTo>
                  <a:pt x="6136707" y="657046"/>
                </a:lnTo>
                <a:lnTo>
                  <a:pt x="6146291" y="609600"/>
                </a:lnTo>
                <a:lnTo>
                  <a:pt x="6146291" y="121919"/>
                </a:lnTo>
                <a:lnTo>
                  <a:pt x="6136707" y="74473"/>
                </a:lnTo>
                <a:lnTo>
                  <a:pt x="6110573" y="35718"/>
                </a:lnTo>
                <a:lnTo>
                  <a:pt x="6071818" y="9584"/>
                </a:lnTo>
                <a:lnTo>
                  <a:pt x="602437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4" name="object 7"/>
          <p:cNvSpPr/>
          <p:nvPr/>
        </p:nvSpPr>
        <p:spPr>
          <a:xfrm>
            <a:off x="1703070" y="2516885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19">
                <a:moveTo>
                  <a:pt x="6146291" y="121919"/>
                </a:moveTo>
                <a:lnTo>
                  <a:pt x="6146291" y="609600"/>
                </a:lnTo>
                <a:lnTo>
                  <a:pt x="6136707" y="657046"/>
                </a:lnTo>
                <a:lnTo>
                  <a:pt x="6110573" y="695801"/>
                </a:lnTo>
                <a:lnTo>
                  <a:pt x="6071818" y="721935"/>
                </a:lnTo>
                <a:lnTo>
                  <a:pt x="6024372" y="731519"/>
                </a:lnTo>
                <a:lnTo>
                  <a:pt x="0" y="731519"/>
                </a:lnTo>
                <a:lnTo>
                  <a:pt x="0" y="0"/>
                </a:lnTo>
                <a:lnTo>
                  <a:pt x="6024372" y="0"/>
                </a:lnTo>
                <a:lnTo>
                  <a:pt x="6071818" y="9584"/>
                </a:lnTo>
                <a:lnTo>
                  <a:pt x="6110573" y="35718"/>
                </a:lnTo>
                <a:lnTo>
                  <a:pt x="6136707" y="74473"/>
                </a:lnTo>
                <a:lnTo>
                  <a:pt x="6146291" y="121919"/>
                </a:lnTo>
                <a:close/>
              </a:path>
            </a:pathLst>
          </a:custGeom>
          <a:ln w="25908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5" name="object 8"/>
          <p:cNvSpPr txBox="1"/>
          <p:nvPr/>
        </p:nvSpPr>
        <p:spPr>
          <a:xfrm>
            <a:off x="1881377" y="2623565"/>
            <a:ext cx="366014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700" dirty="0">
                <a:latin typeface="Calibri"/>
                <a:cs typeface="Calibri"/>
              </a:rPr>
              <a:t>A NEW </a:t>
            </a:r>
            <a:r>
              <a:rPr sz="2700" spc="-10" dirty="0">
                <a:latin typeface="Calibri"/>
                <a:cs typeface="Calibri"/>
              </a:rPr>
              <a:t>READING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PUBLIC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48666" name="object 9"/>
          <p:cNvSpPr/>
          <p:nvPr/>
        </p:nvSpPr>
        <p:spPr>
          <a:xfrm>
            <a:off x="915161" y="3438905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0" y="0"/>
                </a:moveTo>
                <a:lnTo>
                  <a:pt x="0" y="730758"/>
                </a:lnTo>
                <a:lnTo>
                  <a:pt x="393953" y="1124712"/>
                </a:lnTo>
                <a:lnTo>
                  <a:pt x="787907" y="730758"/>
                </a:lnTo>
                <a:lnTo>
                  <a:pt x="787907" y="393954"/>
                </a:lnTo>
                <a:lnTo>
                  <a:pt x="393953" y="393954"/>
                </a:lnTo>
                <a:lnTo>
                  <a:pt x="0" y="0"/>
                </a:lnTo>
                <a:close/>
              </a:path>
              <a:path w="788035" h="1125220">
                <a:moveTo>
                  <a:pt x="787907" y="0"/>
                </a:moveTo>
                <a:lnTo>
                  <a:pt x="393953" y="393954"/>
                </a:lnTo>
                <a:lnTo>
                  <a:pt x="787907" y="393954"/>
                </a:lnTo>
                <a:lnTo>
                  <a:pt x="787907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7" name="object 10"/>
          <p:cNvSpPr/>
          <p:nvPr/>
        </p:nvSpPr>
        <p:spPr>
          <a:xfrm>
            <a:off x="915161" y="3438905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787907" y="0"/>
                </a:moveTo>
                <a:lnTo>
                  <a:pt x="787907" y="730758"/>
                </a:lnTo>
                <a:lnTo>
                  <a:pt x="393953" y="1124712"/>
                </a:lnTo>
                <a:lnTo>
                  <a:pt x="0" y="730758"/>
                </a:lnTo>
                <a:lnTo>
                  <a:pt x="0" y="0"/>
                </a:lnTo>
                <a:lnTo>
                  <a:pt x="393953" y="393954"/>
                </a:lnTo>
                <a:lnTo>
                  <a:pt x="787907" y="0"/>
                </a:lnTo>
                <a:close/>
              </a:path>
            </a:pathLst>
          </a:custGeom>
          <a:ln w="25908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68" name="object 11"/>
          <p:cNvSpPr txBox="1"/>
          <p:nvPr/>
        </p:nvSpPr>
        <p:spPr>
          <a:xfrm>
            <a:off x="1184249" y="3787902"/>
            <a:ext cx="248920" cy="329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B.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48669" name="object 12"/>
          <p:cNvSpPr/>
          <p:nvPr/>
        </p:nvSpPr>
        <p:spPr>
          <a:xfrm>
            <a:off x="1703070" y="3438905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20">
                <a:moveTo>
                  <a:pt x="6024372" y="0"/>
                </a:moveTo>
                <a:lnTo>
                  <a:pt x="0" y="0"/>
                </a:lnTo>
                <a:lnTo>
                  <a:pt x="0" y="731520"/>
                </a:lnTo>
                <a:lnTo>
                  <a:pt x="6024372" y="731520"/>
                </a:lnTo>
                <a:lnTo>
                  <a:pt x="6071818" y="721935"/>
                </a:lnTo>
                <a:lnTo>
                  <a:pt x="6110573" y="695801"/>
                </a:lnTo>
                <a:lnTo>
                  <a:pt x="6136707" y="657046"/>
                </a:lnTo>
                <a:lnTo>
                  <a:pt x="6146291" y="609600"/>
                </a:lnTo>
                <a:lnTo>
                  <a:pt x="6146291" y="121920"/>
                </a:lnTo>
                <a:lnTo>
                  <a:pt x="6136707" y="74473"/>
                </a:lnTo>
                <a:lnTo>
                  <a:pt x="6110573" y="35718"/>
                </a:lnTo>
                <a:lnTo>
                  <a:pt x="6071818" y="9584"/>
                </a:lnTo>
                <a:lnTo>
                  <a:pt x="602437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0" name="object 13"/>
          <p:cNvSpPr/>
          <p:nvPr/>
        </p:nvSpPr>
        <p:spPr>
          <a:xfrm>
            <a:off x="1703070" y="3438905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20">
                <a:moveTo>
                  <a:pt x="6146291" y="121920"/>
                </a:moveTo>
                <a:lnTo>
                  <a:pt x="6146291" y="609600"/>
                </a:lnTo>
                <a:lnTo>
                  <a:pt x="6136707" y="657046"/>
                </a:lnTo>
                <a:lnTo>
                  <a:pt x="6110573" y="695801"/>
                </a:lnTo>
                <a:lnTo>
                  <a:pt x="6071818" y="721935"/>
                </a:lnTo>
                <a:lnTo>
                  <a:pt x="6024372" y="731520"/>
                </a:lnTo>
                <a:lnTo>
                  <a:pt x="0" y="731520"/>
                </a:lnTo>
                <a:lnTo>
                  <a:pt x="0" y="0"/>
                </a:lnTo>
                <a:lnTo>
                  <a:pt x="6024372" y="0"/>
                </a:lnTo>
                <a:lnTo>
                  <a:pt x="6071818" y="9584"/>
                </a:lnTo>
                <a:lnTo>
                  <a:pt x="6110573" y="35718"/>
                </a:lnTo>
                <a:lnTo>
                  <a:pt x="6136707" y="74473"/>
                </a:lnTo>
                <a:lnTo>
                  <a:pt x="6146291" y="121920"/>
                </a:lnTo>
                <a:close/>
              </a:path>
            </a:pathLst>
          </a:custGeom>
          <a:ln w="25908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1" name="object 14"/>
          <p:cNvSpPr txBox="1"/>
          <p:nvPr/>
        </p:nvSpPr>
        <p:spPr>
          <a:xfrm>
            <a:off x="1881377" y="3545585"/>
            <a:ext cx="5914390" cy="82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700" dirty="0">
                <a:latin typeface="Calibri"/>
                <a:cs typeface="Calibri"/>
              </a:rPr>
              <a:t>RELIGIOUS </a:t>
            </a:r>
            <a:r>
              <a:rPr sz="2700" spc="-45" dirty="0">
                <a:latin typeface="Calibri"/>
                <a:cs typeface="Calibri"/>
              </a:rPr>
              <a:t>DEBATES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FEAR </a:t>
            </a:r>
            <a:r>
              <a:rPr sz="2700" spc="-5" dirty="0">
                <a:latin typeface="Calibri"/>
                <a:cs typeface="Calibri"/>
              </a:rPr>
              <a:t>OF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PRINT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48672" name="object 15"/>
          <p:cNvSpPr/>
          <p:nvPr/>
        </p:nvSpPr>
        <p:spPr>
          <a:xfrm>
            <a:off x="915161" y="4360926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0" y="0"/>
                </a:moveTo>
                <a:lnTo>
                  <a:pt x="0" y="730757"/>
                </a:lnTo>
                <a:lnTo>
                  <a:pt x="393953" y="1124712"/>
                </a:lnTo>
                <a:lnTo>
                  <a:pt x="787907" y="730757"/>
                </a:lnTo>
                <a:lnTo>
                  <a:pt x="787907" y="393954"/>
                </a:lnTo>
                <a:lnTo>
                  <a:pt x="393953" y="393954"/>
                </a:lnTo>
                <a:lnTo>
                  <a:pt x="0" y="0"/>
                </a:lnTo>
                <a:close/>
              </a:path>
              <a:path w="788035" h="1125220">
                <a:moveTo>
                  <a:pt x="787907" y="0"/>
                </a:moveTo>
                <a:lnTo>
                  <a:pt x="393953" y="393954"/>
                </a:lnTo>
                <a:lnTo>
                  <a:pt x="787907" y="393954"/>
                </a:lnTo>
                <a:lnTo>
                  <a:pt x="787907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3" name="object 16"/>
          <p:cNvSpPr/>
          <p:nvPr/>
        </p:nvSpPr>
        <p:spPr>
          <a:xfrm>
            <a:off x="915161" y="4360926"/>
            <a:ext cx="788035" cy="1125220"/>
          </a:xfrm>
          <a:custGeom>
            <a:avLst/>
            <a:gdLst/>
            <a:ahLst/>
            <a:cxnLst/>
            <a:rect l="l" t="t" r="r" b="b"/>
            <a:pathLst>
              <a:path w="788035" h="1125220">
                <a:moveTo>
                  <a:pt x="787907" y="0"/>
                </a:moveTo>
                <a:lnTo>
                  <a:pt x="787907" y="730757"/>
                </a:lnTo>
                <a:lnTo>
                  <a:pt x="393953" y="1124712"/>
                </a:lnTo>
                <a:lnTo>
                  <a:pt x="0" y="730757"/>
                </a:lnTo>
                <a:lnTo>
                  <a:pt x="0" y="0"/>
                </a:lnTo>
                <a:lnTo>
                  <a:pt x="393953" y="393954"/>
                </a:lnTo>
                <a:lnTo>
                  <a:pt x="787907" y="0"/>
                </a:lnTo>
                <a:close/>
              </a:path>
            </a:pathLst>
          </a:custGeom>
          <a:ln w="25908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4" name="object 17"/>
          <p:cNvSpPr txBox="1"/>
          <p:nvPr/>
        </p:nvSpPr>
        <p:spPr>
          <a:xfrm>
            <a:off x="1185468" y="4709922"/>
            <a:ext cx="24701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C.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48675" name="object 18"/>
          <p:cNvSpPr/>
          <p:nvPr/>
        </p:nvSpPr>
        <p:spPr>
          <a:xfrm>
            <a:off x="1703070" y="4360926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20">
                <a:moveTo>
                  <a:pt x="6024372" y="0"/>
                </a:moveTo>
                <a:lnTo>
                  <a:pt x="0" y="0"/>
                </a:lnTo>
                <a:lnTo>
                  <a:pt x="0" y="731519"/>
                </a:lnTo>
                <a:lnTo>
                  <a:pt x="6024372" y="731519"/>
                </a:lnTo>
                <a:lnTo>
                  <a:pt x="6071818" y="721935"/>
                </a:lnTo>
                <a:lnTo>
                  <a:pt x="6110573" y="695801"/>
                </a:lnTo>
                <a:lnTo>
                  <a:pt x="6136707" y="657046"/>
                </a:lnTo>
                <a:lnTo>
                  <a:pt x="6146291" y="609600"/>
                </a:lnTo>
                <a:lnTo>
                  <a:pt x="6146291" y="121919"/>
                </a:lnTo>
                <a:lnTo>
                  <a:pt x="6136707" y="74473"/>
                </a:lnTo>
                <a:lnTo>
                  <a:pt x="6110573" y="35718"/>
                </a:lnTo>
                <a:lnTo>
                  <a:pt x="6071818" y="9584"/>
                </a:lnTo>
                <a:lnTo>
                  <a:pt x="602437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6" name="object 19"/>
          <p:cNvSpPr/>
          <p:nvPr/>
        </p:nvSpPr>
        <p:spPr>
          <a:xfrm>
            <a:off x="1703070" y="4360926"/>
            <a:ext cx="6146800" cy="731520"/>
          </a:xfrm>
          <a:custGeom>
            <a:avLst/>
            <a:gdLst/>
            <a:ahLst/>
            <a:cxnLst/>
            <a:rect l="l" t="t" r="r" b="b"/>
            <a:pathLst>
              <a:path w="6146800" h="731520">
                <a:moveTo>
                  <a:pt x="6146291" y="121919"/>
                </a:moveTo>
                <a:lnTo>
                  <a:pt x="6146291" y="609600"/>
                </a:lnTo>
                <a:lnTo>
                  <a:pt x="6136707" y="657046"/>
                </a:lnTo>
                <a:lnTo>
                  <a:pt x="6110573" y="695801"/>
                </a:lnTo>
                <a:lnTo>
                  <a:pt x="6071818" y="721935"/>
                </a:lnTo>
                <a:lnTo>
                  <a:pt x="6024372" y="731519"/>
                </a:lnTo>
                <a:lnTo>
                  <a:pt x="0" y="731519"/>
                </a:lnTo>
                <a:lnTo>
                  <a:pt x="0" y="0"/>
                </a:lnTo>
                <a:lnTo>
                  <a:pt x="6024372" y="0"/>
                </a:lnTo>
                <a:lnTo>
                  <a:pt x="6071818" y="9584"/>
                </a:lnTo>
                <a:lnTo>
                  <a:pt x="6110573" y="35718"/>
                </a:lnTo>
                <a:lnTo>
                  <a:pt x="6136707" y="74473"/>
                </a:lnTo>
                <a:lnTo>
                  <a:pt x="6146291" y="121919"/>
                </a:lnTo>
                <a:close/>
              </a:path>
            </a:pathLst>
          </a:custGeom>
          <a:ln w="25908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77" name="object 20"/>
          <p:cNvSpPr txBox="1"/>
          <p:nvPr/>
        </p:nvSpPr>
        <p:spPr>
          <a:xfrm>
            <a:off x="1881377" y="4467605"/>
            <a:ext cx="3046730" cy="825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700" dirty="0">
                <a:latin typeface="Calibri"/>
                <a:cs typeface="Calibri"/>
              </a:rPr>
              <a:t>PRINT AND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DISSENT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object 3"/>
          <p:cNvSpPr txBox="1">
            <a:spLocks noGrp="1"/>
          </p:cNvSpPr>
          <p:nvPr>
            <p:ph type="title"/>
          </p:nvPr>
        </p:nvSpPr>
        <p:spPr>
          <a:xfrm>
            <a:off x="2286000" y="851217"/>
            <a:ext cx="4462780" cy="608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INTRO</a:t>
            </a:r>
            <a:r>
              <a:rPr sz="4000" spc="-20" dirty="0">
                <a:solidFill>
                  <a:srgbClr val="FF0000"/>
                </a:solidFill>
              </a:rPr>
              <a:t>D</a:t>
            </a:r>
            <a:r>
              <a:rPr sz="4000" spc="-5" dirty="0">
                <a:solidFill>
                  <a:srgbClr val="FF0000"/>
                </a:solidFill>
              </a:rPr>
              <a:t>UCTIO</a:t>
            </a:r>
            <a:r>
              <a:rPr sz="4000" spc="-20" dirty="0">
                <a:solidFill>
                  <a:srgbClr val="FF0000"/>
                </a:solidFill>
              </a:rPr>
              <a:t>N</a:t>
            </a:r>
            <a:r>
              <a:rPr sz="4000" spc="-5" dirty="0">
                <a:solidFill>
                  <a:srgbClr val="FF0000"/>
                </a:solidFill>
              </a:rPr>
              <a:t>...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596" name="object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1776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pc="-5" dirty="0"/>
              <a:t>In this </a:t>
            </a:r>
            <a:r>
              <a:rPr dirty="0"/>
              <a:t>chapter </a:t>
            </a:r>
            <a:r>
              <a:rPr spc="-15" dirty="0"/>
              <a:t>we </a:t>
            </a:r>
            <a:r>
              <a:rPr spc="-10" dirty="0"/>
              <a:t>will </a:t>
            </a:r>
            <a:r>
              <a:rPr spc="-5" dirty="0"/>
              <a:t>look </a:t>
            </a:r>
            <a:r>
              <a:rPr dirty="0"/>
              <a:t>at </a:t>
            </a:r>
            <a:r>
              <a:rPr spc="-5" dirty="0"/>
              <a:t>the  development of print, </a:t>
            </a:r>
            <a:r>
              <a:rPr spc="-15" dirty="0"/>
              <a:t>from </a:t>
            </a:r>
            <a:r>
              <a:rPr dirty="0"/>
              <a:t>its beginnings</a:t>
            </a:r>
            <a:r>
              <a:rPr lang="en-US" altLang="en-GB" dirty="0"/>
              <a:t> </a:t>
            </a:r>
            <a:r>
              <a:rPr spc="-5" dirty="0"/>
              <a:t>in  East Asia to its expansion </a:t>
            </a:r>
            <a:r>
              <a:rPr spc="-10" dirty="0"/>
              <a:t>in </a:t>
            </a:r>
            <a:r>
              <a:rPr spc="-15" dirty="0"/>
              <a:t>Europe </a:t>
            </a:r>
            <a:r>
              <a:rPr dirty="0"/>
              <a:t>and </a:t>
            </a:r>
            <a:r>
              <a:rPr spc="-5" dirty="0"/>
              <a:t>in  </a:t>
            </a:r>
            <a:r>
              <a:rPr dirty="0"/>
              <a:t>India.</a:t>
            </a:r>
            <a:endParaRPr lang="zh-CN" altLang="en-US"/>
          </a:p>
          <a:p>
            <a:pPr marL="12700" marR="5080" algn="just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pc="-85" dirty="0"/>
              <a:t>We </a:t>
            </a:r>
            <a:r>
              <a:rPr spc="-10" dirty="0"/>
              <a:t>will </a:t>
            </a:r>
            <a:r>
              <a:rPr dirty="0"/>
              <a:t>understand </a:t>
            </a:r>
            <a:r>
              <a:rPr spc="-5" dirty="0"/>
              <a:t>the </a:t>
            </a:r>
            <a:r>
              <a:rPr dirty="0"/>
              <a:t>impact </a:t>
            </a:r>
            <a:r>
              <a:rPr spc="-5" dirty="0"/>
              <a:t>of </a:t>
            </a:r>
            <a:r>
              <a:rPr dirty="0"/>
              <a:t>the </a:t>
            </a:r>
            <a:r>
              <a:rPr spc="-10" dirty="0"/>
              <a:t>spread  </a:t>
            </a:r>
            <a:r>
              <a:rPr dirty="0"/>
              <a:t>of </a:t>
            </a:r>
            <a:r>
              <a:rPr spc="-5" dirty="0"/>
              <a:t>technology </a:t>
            </a:r>
            <a:r>
              <a:rPr dirty="0"/>
              <a:t>and </a:t>
            </a:r>
            <a:r>
              <a:rPr spc="-5" dirty="0"/>
              <a:t>consider </a:t>
            </a:r>
            <a:r>
              <a:rPr dirty="0"/>
              <a:t>how </a:t>
            </a:r>
            <a:r>
              <a:rPr spc="-5" dirty="0"/>
              <a:t>social lives  </a:t>
            </a:r>
            <a:r>
              <a:rPr dirty="0"/>
              <a:t>and </a:t>
            </a:r>
            <a:r>
              <a:rPr spc="-10" dirty="0"/>
              <a:t>cultures </a:t>
            </a:r>
            <a:r>
              <a:rPr spc="-5" dirty="0"/>
              <a:t>changed with the coming </a:t>
            </a:r>
            <a:r>
              <a:rPr dirty="0"/>
              <a:t>of  </a:t>
            </a:r>
            <a:r>
              <a:rPr spc="-5" dirty="0"/>
              <a:t>print.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object 2"/>
          <p:cNvSpPr txBox="1">
            <a:spLocks noGrp="1"/>
          </p:cNvSpPr>
          <p:nvPr>
            <p:ph type="title"/>
          </p:nvPr>
        </p:nvSpPr>
        <p:spPr>
          <a:xfrm>
            <a:off x="457200" y="38325"/>
            <a:ext cx="8229600" cy="9785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" marR="5080" indent="15494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</a:rPr>
              <a:t>B. RELIGIOUS </a:t>
            </a:r>
            <a:r>
              <a:rPr sz="3200" spc="-35" dirty="0">
                <a:solidFill>
                  <a:srgbClr val="FF0000"/>
                </a:solidFill>
              </a:rPr>
              <a:t>DEBATES  </a:t>
            </a:r>
            <a:r>
              <a:rPr sz="3200" dirty="0">
                <a:solidFill>
                  <a:srgbClr val="FF0000"/>
                </a:solidFill>
              </a:rPr>
              <a:t>AND THE FEAR OF</a:t>
            </a:r>
            <a:r>
              <a:rPr sz="3200" spc="-280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PRINT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1048685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019679"/>
          </a:xfrm>
          <a:prstGeom prst="rect">
            <a:avLst/>
          </a:prstGeom>
        </p:spPr>
        <p:txBody>
          <a:bodyPr vert="horz" wrap="square" lIns="0" tIns="556767" rIns="0" bIns="0" rtlCol="0">
            <a:spAutoFit/>
          </a:bodyPr>
          <a:lstStyle/>
          <a:p>
            <a:pPr marL="4699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788035" algn="l"/>
                <a:tab pos="1843405" algn="l"/>
                <a:tab pos="3228975" algn="l"/>
                <a:tab pos="3972560" algn="l"/>
                <a:tab pos="4948555" algn="l"/>
                <a:tab pos="6847840" algn="l"/>
              </a:tabLst>
            </a:pPr>
            <a:r>
              <a:rPr spc="-5" dirty="0"/>
              <a:t>P</a:t>
            </a:r>
            <a:r>
              <a:rPr spc="-15" dirty="0"/>
              <a:t>r</a:t>
            </a:r>
            <a:r>
              <a:rPr spc="-5" dirty="0"/>
              <a:t>int</a:t>
            </a:r>
            <a:r>
              <a:rPr dirty="0"/>
              <a:t>	</a:t>
            </a:r>
            <a:r>
              <a:rPr spc="-5" dirty="0"/>
              <a:t>c</a:t>
            </a:r>
            <a:r>
              <a:rPr spc="-65" dirty="0"/>
              <a:t>r</a:t>
            </a:r>
            <a:r>
              <a:rPr spc="-5" dirty="0"/>
              <a:t>e</a:t>
            </a:r>
            <a:r>
              <a:rPr dirty="0"/>
              <a:t>a</a:t>
            </a:r>
            <a:r>
              <a:rPr spc="-5" dirty="0"/>
              <a:t>ted</a:t>
            </a:r>
            <a:r>
              <a:rPr dirty="0"/>
              <a:t>	</a:t>
            </a:r>
            <a:r>
              <a:rPr spc="-5" dirty="0"/>
              <a:t>the</a:t>
            </a:r>
            <a:r>
              <a:rPr dirty="0"/>
              <a:t>	</a:t>
            </a:r>
            <a:r>
              <a:rPr spc="-35" dirty="0"/>
              <a:t>w</a:t>
            </a:r>
            <a:r>
              <a:rPr spc="5" dirty="0"/>
              <a:t>i</a:t>
            </a:r>
            <a:r>
              <a:rPr spc="-5" dirty="0"/>
              <a:t>de</a:t>
            </a:r>
            <a:r>
              <a:rPr dirty="0"/>
              <a:t>	</a:t>
            </a:r>
            <a:r>
              <a:rPr spc="-5" dirty="0"/>
              <a:t>ci</a:t>
            </a:r>
            <a:r>
              <a:rPr spc="-65" dirty="0"/>
              <a:t>r</a:t>
            </a:r>
            <a:r>
              <a:rPr spc="-5" dirty="0"/>
              <a:t>cul</a:t>
            </a:r>
            <a:r>
              <a:rPr dirty="0"/>
              <a:t>a</a:t>
            </a:r>
            <a:r>
              <a:rPr spc="-5" dirty="0"/>
              <a:t>ti</a:t>
            </a:r>
            <a:r>
              <a:rPr spc="5" dirty="0"/>
              <a:t>o</a:t>
            </a:r>
            <a:r>
              <a:rPr spc="-5" dirty="0"/>
              <a:t>n</a:t>
            </a:r>
            <a:r>
              <a:rPr dirty="0"/>
              <a:t>	of  ideas.</a:t>
            </a:r>
          </a:p>
          <a:p>
            <a:pPr marL="457200"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buSzPct val="96428"/>
              <a:buFont typeface="Wingdings"/>
              <a:buChar char=""/>
              <a:tabLst>
                <a:tab pos="788035" algn="l"/>
                <a:tab pos="2700020" algn="l"/>
                <a:tab pos="3713479" algn="l"/>
                <a:tab pos="4821555" algn="l"/>
                <a:tab pos="5339715" algn="l"/>
                <a:tab pos="6570345" algn="l"/>
              </a:tabLst>
            </a:pP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t</a:t>
            </a:r>
            <a:r>
              <a:rPr spc="-55" dirty="0"/>
              <a:t>r</a:t>
            </a:r>
            <a:r>
              <a:rPr spc="-5" dirty="0"/>
              <a:t>o</a:t>
            </a:r>
            <a:r>
              <a:rPr dirty="0"/>
              <a:t>d</a:t>
            </a:r>
            <a:r>
              <a:rPr spc="-5" dirty="0"/>
              <a:t>uced</a:t>
            </a:r>
            <a:r>
              <a:rPr dirty="0"/>
              <a:t>	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e</a:t>
            </a:r>
            <a:r>
              <a:rPr spc="-5" dirty="0"/>
              <a:t>w</a:t>
            </a:r>
            <a:r>
              <a:rPr dirty="0"/>
              <a:t>	</a:t>
            </a:r>
            <a:r>
              <a:rPr spc="-20" dirty="0"/>
              <a:t>w</a:t>
            </a:r>
            <a:r>
              <a:rPr spc="5" dirty="0"/>
              <a:t>o</a:t>
            </a:r>
            <a:r>
              <a:rPr spc="-5" dirty="0"/>
              <a:t>rld</a:t>
            </a:r>
            <a:r>
              <a:rPr dirty="0"/>
              <a:t>	o</a:t>
            </a:r>
            <a:r>
              <a:rPr spc="-5" dirty="0"/>
              <a:t>f</a:t>
            </a:r>
            <a:r>
              <a:rPr dirty="0"/>
              <a:t>	</a:t>
            </a:r>
            <a:r>
              <a:rPr spc="-5" dirty="0"/>
              <a:t>deb</a:t>
            </a:r>
            <a:r>
              <a:rPr dirty="0"/>
              <a:t>a</a:t>
            </a:r>
            <a:r>
              <a:rPr spc="-5" dirty="0"/>
              <a:t>te</a:t>
            </a:r>
            <a:r>
              <a:rPr dirty="0"/>
              <a:t>	and  discussion.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object 2"/>
          <p:cNvSpPr txBox="1">
            <a:spLocks noGrp="1"/>
          </p:cNvSpPr>
          <p:nvPr>
            <p:ph type="title"/>
          </p:nvPr>
        </p:nvSpPr>
        <p:spPr>
          <a:xfrm>
            <a:off x="2364994" y="1232357"/>
            <a:ext cx="48406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FEAR OF</a:t>
            </a:r>
            <a:r>
              <a:rPr sz="4400" spc="-265" dirty="0">
                <a:solidFill>
                  <a:srgbClr val="FF0000"/>
                </a:solidFill>
              </a:rPr>
              <a:t> </a:t>
            </a:r>
            <a:r>
              <a:rPr sz="4400" spc="-35" dirty="0">
                <a:solidFill>
                  <a:srgbClr val="FF0000"/>
                </a:solidFill>
              </a:rPr>
              <a:t>PRINT....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048687" name="object 3"/>
          <p:cNvSpPr txBox="1"/>
          <p:nvPr/>
        </p:nvSpPr>
        <p:spPr>
          <a:xfrm>
            <a:off x="993444" y="2307462"/>
            <a:ext cx="7390765" cy="4546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apprehensive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the effect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wider  circulation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books </a:t>
            </a:r>
            <a:r>
              <a:rPr sz="2800" b="1" dirty="0">
                <a:latin typeface="Times New Roman"/>
                <a:cs typeface="Times New Roman"/>
              </a:rPr>
              <a:t>on </a:t>
            </a:r>
            <a:r>
              <a:rPr sz="2800" b="1" spc="-5" dirty="0">
                <a:latin typeface="Times New Roman"/>
                <a:cs typeface="Times New Roman"/>
              </a:rPr>
              <a:t>the mind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r>
              <a:rPr sz="2800" b="1" spc="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people.</a:t>
            </a:r>
            <a:endParaRPr sz="280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30200" algn="l"/>
                <a:tab pos="2259330" algn="l"/>
                <a:tab pos="2903855" algn="l"/>
                <a:tab pos="4804410" algn="l"/>
                <a:tab pos="648144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spc="-20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belli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us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&amp;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ir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eligious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thoughts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might  </a:t>
            </a:r>
            <a:r>
              <a:rPr sz="2800" b="1" spc="-10" dirty="0">
                <a:latin typeface="Times New Roman"/>
                <a:cs typeface="Times New Roman"/>
              </a:rPr>
              <a:t>spread.</a:t>
            </a:r>
            <a:endParaRPr sz="2800">
              <a:latin typeface="Times New Roman"/>
              <a:cs typeface="Times New Roman"/>
            </a:endParaRPr>
          </a:p>
          <a:p>
            <a:pPr marL="12700" marR="10160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authority of </a:t>
            </a:r>
            <a:r>
              <a:rPr sz="2800" b="1" spc="-5" dirty="0">
                <a:latin typeface="Times New Roman"/>
                <a:cs typeface="Times New Roman"/>
              </a:rPr>
              <a:t>valuable </a:t>
            </a:r>
            <a:r>
              <a:rPr sz="2800" b="1" spc="-10" dirty="0">
                <a:latin typeface="Times New Roman"/>
                <a:cs typeface="Times New Roman"/>
              </a:rPr>
              <a:t>literature </a:t>
            </a:r>
            <a:r>
              <a:rPr sz="2800" b="1" spc="-5" dirty="0">
                <a:latin typeface="Times New Roman"/>
                <a:cs typeface="Times New Roman"/>
              </a:rPr>
              <a:t>would </a:t>
            </a:r>
            <a:r>
              <a:rPr sz="2800" b="1" dirty="0">
                <a:latin typeface="Times New Roman"/>
                <a:cs typeface="Times New Roman"/>
              </a:rPr>
              <a:t>be  </a:t>
            </a:r>
            <a:r>
              <a:rPr sz="2800" b="1" spc="-10" dirty="0">
                <a:latin typeface="Times New Roman"/>
                <a:cs typeface="Times New Roman"/>
              </a:rPr>
              <a:t>destroyed.</a:t>
            </a:r>
            <a:endParaRPr sz="2800">
              <a:latin typeface="Times New Roman"/>
              <a:cs typeface="Times New Roman"/>
            </a:endParaRPr>
          </a:p>
          <a:p>
            <a:pPr marL="12700" marR="8255">
              <a:lnSpc>
                <a:spcPct val="100000"/>
              </a:lnSpc>
              <a:spcBef>
                <a:spcPts val="1995"/>
              </a:spcBef>
              <a:buSzPct val="96428"/>
              <a:buFont typeface="Wingdings"/>
              <a:buChar char=""/>
              <a:tabLst>
                <a:tab pos="330200" algn="l"/>
                <a:tab pos="1191895" algn="l"/>
                <a:tab pos="2489200" algn="l"/>
                <a:tab pos="2976880" algn="l"/>
                <a:tab pos="3642995" algn="l"/>
                <a:tab pos="5565140" algn="l"/>
                <a:tab pos="70770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This	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xi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ty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to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35" dirty="0">
                <a:latin typeface="Times New Roman"/>
                <a:cs typeface="Times New Roman"/>
              </a:rPr>
              <a:t>w</a:t>
            </a:r>
            <a:r>
              <a:rPr sz="2800" b="1" spc="5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des</a:t>
            </a:r>
            <a:r>
              <a:rPr sz="2800" b="1" dirty="0">
                <a:latin typeface="Times New Roman"/>
                <a:cs typeface="Times New Roman"/>
              </a:rPr>
              <a:t>p</a:t>
            </a:r>
            <a:r>
              <a:rPr sz="2800" b="1" spc="-5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ead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it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cism</a:t>
            </a:r>
            <a:r>
              <a:rPr sz="2800" b="1" dirty="0">
                <a:latin typeface="Times New Roman"/>
                <a:cs typeface="Times New Roman"/>
              </a:rPr>
              <a:t>	of  </a:t>
            </a:r>
            <a:r>
              <a:rPr sz="2800" b="1" spc="-5" dirty="0">
                <a:latin typeface="Times New Roman"/>
                <a:cs typeface="Times New Roman"/>
              </a:rPr>
              <a:t>print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media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object 2"/>
          <p:cNvSpPr txBox="1">
            <a:spLocks noGrp="1"/>
          </p:cNvSpPr>
          <p:nvPr>
            <p:ph type="title"/>
          </p:nvPr>
        </p:nvSpPr>
        <p:spPr>
          <a:xfrm>
            <a:off x="1976754" y="1324622"/>
            <a:ext cx="5713095" cy="608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C. </a:t>
            </a:r>
            <a:r>
              <a:rPr sz="4000" spc="-10" dirty="0">
                <a:solidFill>
                  <a:srgbClr val="FF0000"/>
                </a:solidFill>
              </a:rPr>
              <a:t>PRINT AND</a:t>
            </a:r>
            <a:r>
              <a:rPr sz="4000" spc="-315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DISSENT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691" name="object 3"/>
          <p:cNvSpPr txBox="1"/>
          <p:nvPr/>
        </p:nvSpPr>
        <p:spPr>
          <a:xfrm>
            <a:off x="993444" y="2536062"/>
            <a:ext cx="7232650" cy="3353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Print &amp; </a:t>
            </a:r>
            <a:r>
              <a:rPr sz="2800" b="1" spc="-10" dirty="0">
                <a:latin typeface="Times New Roman"/>
                <a:cs typeface="Times New Roman"/>
              </a:rPr>
              <a:t>religious literature </a:t>
            </a:r>
            <a:r>
              <a:rPr sz="2800" b="1" dirty="0">
                <a:latin typeface="Times New Roman"/>
                <a:cs typeface="Times New Roman"/>
              </a:rPr>
              <a:t>stimulated </a:t>
            </a:r>
            <a:r>
              <a:rPr sz="2800" b="1" spc="-5" dirty="0">
                <a:latin typeface="Times New Roman"/>
                <a:cs typeface="Times New Roman"/>
              </a:rPr>
              <a:t>many  distinctive </a:t>
            </a:r>
            <a:r>
              <a:rPr sz="2800" b="1" dirty="0">
                <a:latin typeface="Times New Roman"/>
                <a:cs typeface="Times New Roman"/>
              </a:rPr>
              <a:t>individual </a:t>
            </a:r>
            <a:r>
              <a:rPr sz="2800" b="1" spc="-5" dirty="0">
                <a:latin typeface="Times New Roman"/>
                <a:cs typeface="Times New Roman"/>
              </a:rPr>
              <a:t>interpretations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faith.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61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Manocchio </a:t>
            </a:r>
            <a:r>
              <a:rPr sz="2800" b="1" spc="-15" dirty="0">
                <a:latin typeface="Times New Roman"/>
                <a:cs typeface="Times New Roman"/>
              </a:rPr>
              <a:t>reinterpreted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message </a:t>
            </a:r>
            <a:r>
              <a:rPr sz="2800" b="1" dirty="0">
                <a:latin typeface="Times New Roman"/>
                <a:cs typeface="Times New Roman"/>
              </a:rPr>
              <a:t>of  bible and </a:t>
            </a:r>
            <a:r>
              <a:rPr sz="2800" b="1" spc="-5" dirty="0">
                <a:latin typeface="Times New Roman"/>
                <a:cs typeface="Times New Roman"/>
              </a:rPr>
              <a:t>formulated a view </a:t>
            </a:r>
            <a:r>
              <a:rPr sz="2800" b="1" dirty="0">
                <a:latin typeface="Times New Roman"/>
                <a:cs typeface="Times New Roman"/>
              </a:rPr>
              <a:t>of god </a:t>
            </a:r>
            <a:r>
              <a:rPr sz="2800" b="1" spc="-5" dirty="0">
                <a:latin typeface="Times New Roman"/>
                <a:cs typeface="Times New Roman"/>
              </a:rPr>
              <a:t>&amp; </a:t>
            </a:r>
            <a:r>
              <a:rPr sz="2800" b="1" spc="-10" dirty="0">
                <a:latin typeface="Times New Roman"/>
                <a:cs typeface="Times New Roman"/>
              </a:rPr>
              <a:t>creation  </a:t>
            </a:r>
            <a:r>
              <a:rPr sz="2800" b="1" spc="-5" dirty="0">
                <a:latin typeface="Times New Roman"/>
                <a:cs typeface="Times New Roman"/>
              </a:rPr>
              <a:t>that enraged the Roman </a:t>
            </a:r>
            <a:r>
              <a:rPr sz="2800" b="1" dirty="0">
                <a:latin typeface="Times New Roman"/>
                <a:cs typeface="Times New Roman"/>
              </a:rPr>
              <a:t>Catholic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Church.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6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Manocchio </a:t>
            </a:r>
            <a:r>
              <a:rPr sz="2800" b="1" spc="-15" dirty="0">
                <a:latin typeface="Times New Roman"/>
                <a:cs typeface="Times New Roman"/>
              </a:rPr>
              <a:t>was</a:t>
            </a:r>
            <a:r>
              <a:rPr sz="2800" b="1" spc="6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executed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his </a:t>
            </a:r>
            <a:r>
              <a:rPr sz="2800" b="1" spc="-10" dirty="0">
                <a:latin typeface="Times New Roman"/>
                <a:cs typeface="Times New Roman"/>
              </a:rPr>
              <a:t>heretical  </a:t>
            </a:r>
            <a:r>
              <a:rPr sz="2800" b="1" spc="-5" dirty="0">
                <a:latin typeface="Times New Roman"/>
                <a:cs typeface="Times New Roman"/>
              </a:rPr>
              <a:t>ideas.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object 2"/>
          <p:cNvSpPr txBox="1"/>
          <p:nvPr/>
        </p:nvSpPr>
        <p:spPr>
          <a:xfrm>
            <a:off x="916939" y="2383662"/>
            <a:ext cx="6673215" cy="3396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Roman </a:t>
            </a:r>
            <a:r>
              <a:rPr sz="2800" b="1" spc="-10" dirty="0">
                <a:latin typeface="Times New Roman"/>
                <a:cs typeface="Times New Roman"/>
              </a:rPr>
              <a:t>Church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10" dirty="0">
                <a:latin typeface="Times New Roman"/>
                <a:cs typeface="Times New Roman"/>
              </a:rPr>
              <a:t>troubled </a:t>
            </a:r>
            <a:r>
              <a:rPr sz="2800" b="1" spc="-5" dirty="0">
                <a:latin typeface="Times New Roman"/>
                <a:cs typeface="Times New Roman"/>
              </a:rPr>
              <a:t>by such  effects </a:t>
            </a:r>
            <a:r>
              <a:rPr sz="2800" b="1" dirty="0">
                <a:latin typeface="Times New Roman"/>
                <a:cs typeface="Times New Roman"/>
              </a:rPr>
              <a:t>of popular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readings.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373380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Thus they imposed </a:t>
            </a:r>
            <a:r>
              <a:rPr sz="2800" b="1" spc="-15" dirty="0">
                <a:latin typeface="Times New Roman"/>
                <a:cs typeface="Times New Roman"/>
              </a:rPr>
              <a:t>severe </a:t>
            </a:r>
            <a:r>
              <a:rPr sz="2800" b="1" spc="-10" dirty="0">
                <a:latin typeface="Times New Roman"/>
                <a:cs typeface="Times New Roman"/>
              </a:rPr>
              <a:t>controls </a:t>
            </a:r>
            <a:r>
              <a:rPr sz="2800" b="1" spc="-5" dirty="0">
                <a:latin typeface="Times New Roman"/>
                <a:cs typeface="Times New Roman"/>
              </a:rPr>
              <a:t>over  </a:t>
            </a:r>
            <a:r>
              <a:rPr sz="2800" b="1" dirty="0">
                <a:latin typeface="Times New Roman"/>
                <a:cs typeface="Times New Roman"/>
              </a:rPr>
              <a:t>publishers </a:t>
            </a:r>
            <a:r>
              <a:rPr sz="2800" b="1" spc="-5" dirty="0">
                <a:latin typeface="Times New Roman"/>
                <a:cs typeface="Times New Roman"/>
              </a:rPr>
              <a:t>&amp;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booksellers.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932815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  <a:tab pos="109918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	Index of </a:t>
            </a:r>
            <a:r>
              <a:rPr sz="2800" b="1" spc="-10" dirty="0">
                <a:latin typeface="Times New Roman"/>
                <a:cs typeface="Times New Roman"/>
              </a:rPr>
              <a:t>Prohibited Books </a:t>
            </a:r>
            <a:r>
              <a:rPr sz="2800" b="1" spc="-15" dirty="0">
                <a:latin typeface="Times New Roman"/>
                <a:cs typeface="Times New Roman"/>
              </a:rPr>
              <a:t>was  </a:t>
            </a:r>
            <a:r>
              <a:rPr sz="2800" b="1" spc="-5" dirty="0">
                <a:latin typeface="Times New Roman"/>
                <a:cs typeface="Times New Roman"/>
              </a:rPr>
              <a:t>introduced </a:t>
            </a:r>
            <a:r>
              <a:rPr sz="2800" b="1" spc="-15" dirty="0">
                <a:latin typeface="Times New Roman"/>
                <a:cs typeface="Times New Roman"/>
              </a:rPr>
              <a:t>from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1558</a:t>
            </a:r>
            <a:r>
              <a:rPr sz="2800" b="1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object 2"/>
          <p:cNvSpPr txBox="1">
            <a:spLocks noGrp="1"/>
          </p:cNvSpPr>
          <p:nvPr>
            <p:ph type="title"/>
          </p:nvPr>
        </p:nvSpPr>
        <p:spPr>
          <a:xfrm>
            <a:off x="1679194" y="1400822"/>
            <a:ext cx="5525135" cy="6089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THE READING</a:t>
            </a:r>
            <a:r>
              <a:rPr sz="4000" spc="-65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MANIA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696" name="object 3"/>
          <p:cNvSpPr txBox="1"/>
          <p:nvPr/>
        </p:nvSpPr>
        <p:spPr>
          <a:xfrm>
            <a:off x="1018844" y="2536062"/>
            <a:ext cx="7023100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 marR="29654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810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literacy levels in </a:t>
            </a:r>
            <a:r>
              <a:rPr sz="2800" b="1" spc="-10" dirty="0">
                <a:latin typeface="Times New Roman"/>
                <a:cs typeface="Times New Roman"/>
              </a:rPr>
              <a:t>Europe increased </a:t>
            </a:r>
            <a:r>
              <a:rPr sz="2800" b="1" spc="-5" dirty="0">
                <a:latin typeface="Times New Roman"/>
                <a:cs typeface="Times New Roman"/>
              </a:rPr>
              <a:t>up  to 60 to </a:t>
            </a:r>
            <a:r>
              <a:rPr sz="2800" b="1" dirty="0">
                <a:latin typeface="Times New Roman"/>
                <a:cs typeface="Times New Roman"/>
              </a:rPr>
              <a:t>80 </a:t>
            </a:r>
            <a:r>
              <a:rPr sz="2800" b="1" spc="-15" dirty="0">
                <a:latin typeface="Times New Roman"/>
                <a:cs typeface="Times New Roman"/>
              </a:rPr>
              <a:t>percent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spc="10" dirty="0">
                <a:latin typeface="Times New Roman"/>
                <a:cs typeface="Times New Roman"/>
              </a:rPr>
              <a:t>17</a:t>
            </a:r>
            <a:r>
              <a:rPr sz="2775" b="1" spc="15" baseline="25525" dirty="0">
                <a:latin typeface="Times New Roman"/>
                <a:cs typeface="Times New Roman"/>
              </a:rPr>
              <a:t>th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spc="5" dirty="0">
                <a:latin typeface="Times New Roman"/>
                <a:cs typeface="Times New Roman"/>
              </a:rPr>
              <a:t>18</a:t>
            </a:r>
            <a:r>
              <a:rPr sz="2775" b="1" spc="7" baseline="25525" dirty="0">
                <a:latin typeface="Times New Roman"/>
                <a:cs typeface="Times New Roman"/>
              </a:rPr>
              <a:t>th</a:t>
            </a:r>
            <a:r>
              <a:rPr sz="2775" b="1" spc="15" baseline="2552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century.</a:t>
            </a:r>
            <a:endParaRPr sz="2800">
              <a:latin typeface="Times New Roman"/>
              <a:cs typeface="Times New Roman"/>
            </a:endParaRPr>
          </a:p>
          <a:p>
            <a:pPr marL="63500" marR="719455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810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High literacy level </a:t>
            </a:r>
            <a:r>
              <a:rPr sz="2800" b="1" spc="-15" dirty="0">
                <a:latin typeface="Times New Roman"/>
                <a:cs typeface="Times New Roman"/>
              </a:rPr>
              <a:t>created </a:t>
            </a:r>
            <a:r>
              <a:rPr sz="2800" b="1" spc="-5" dirty="0">
                <a:latin typeface="Times New Roman"/>
                <a:cs typeface="Times New Roman"/>
              </a:rPr>
              <a:t>new </a:t>
            </a:r>
            <a:r>
              <a:rPr sz="2800" b="1" spc="-10" dirty="0">
                <a:latin typeface="Times New Roman"/>
                <a:cs typeface="Times New Roman"/>
              </a:rPr>
              <a:t>reading  </a:t>
            </a:r>
            <a:r>
              <a:rPr sz="2800" b="1" spc="-5" dirty="0">
                <a:latin typeface="Times New Roman"/>
                <a:cs typeface="Times New Roman"/>
              </a:rPr>
              <a:t>public.</a:t>
            </a:r>
            <a:endParaRPr sz="2800">
              <a:latin typeface="Times New Roman"/>
              <a:cs typeface="Times New Roman"/>
            </a:endParaRPr>
          </a:p>
          <a:p>
            <a:pPr marL="63500" marR="17780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810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Booksellers employed peddlers to </a:t>
            </a:r>
            <a:r>
              <a:rPr sz="2800" b="1" spc="-15" dirty="0">
                <a:latin typeface="Times New Roman"/>
                <a:cs typeface="Times New Roman"/>
              </a:rPr>
              <a:t>roam </a:t>
            </a:r>
            <a:r>
              <a:rPr sz="2800" b="1" dirty="0">
                <a:latin typeface="Times New Roman"/>
                <a:cs typeface="Times New Roman"/>
              </a:rPr>
              <a:t>and  </a:t>
            </a:r>
            <a:r>
              <a:rPr sz="2800" b="1" spc="-5" dirty="0">
                <a:latin typeface="Times New Roman"/>
                <a:cs typeface="Times New Roman"/>
              </a:rPr>
              <a:t>sell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books.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object 2"/>
          <p:cNvSpPr txBox="1">
            <a:spLocks noGrp="1"/>
          </p:cNvSpPr>
          <p:nvPr>
            <p:ph type="title"/>
          </p:nvPr>
        </p:nvSpPr>
        <p:spPr>
          <a:xfrm>
            <a:off x="1908429" y="1238757"/>
            <a:ext cx="52514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</a:rPr>
              <a:t>PRINT </a:t>
            </a:r>
            <a:r>
              <a:rPr sz="3200" spc="-40" dirty="0">
                <a:solidFill>
                  <a:srgbClr val="FF0000"/>
                </a:solidFill>
              </a:rPr>
              <a:t>CULTURE </a:t>
            </a:r>
            <a:r>
              <a:rPr sz="3200" dirty="0">
                <a:solidFill>
                  <a:srgbClr val="FF0000"/>
                </a:solidFill>
              </a:rPr>
              <a:t>AND</a:t>
            </a:r>
            <a:r>
              <a:rPr sz="3200" spc="-335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THE  FRENCH</a:t>
            </a:r>
            <a:r>
              <a:rPr sz="3200" spc="-40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REVOLUTION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1048698" name="object 3"/>
          <p:cNvSpPr txBox="1"/>
          <p:nvPr/>
        </p:nvSpPr>
        <p:spPr>
          <a:xfrm>
            <a:off x="916939" y="2383663"/>
            <a:ext cx="7239634" cy="36595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Many historians believe print </a:t>
            </a:r>
            <a:r>
              <a:rPr sz="2600" b="1" spc="-10" dirty="0">
                <a:latin typeface="Times New Roman"/>
                <a:cs typeface="Times New Roman"/>
              </a:rPr>
              <a:t>culture created  </a:t>
            </a:r>
            <a:r>
              <a:rPr sz="2600" b="1" dirty="0">
                <a:latin typeface="Times New Roman"/>
                <a:cs typeface="Times New Roman"/>
              </a:rPr>
              <a:t>conditions which led to </a:t>
            </a:r>
            <a:r>
              <a:rPr sz="2600" b="1" spc="-10" dirty="0">
                <a:latin typeface="Times New Roman"/>
                <a:cs typeface="Times New Roman"/>
              </a:rPr>
              <a:t>French </a:t>
            </a:r>
            <a:r>
              <a:rPr sz="2600" b="1" spc="-5" dirty="0">
                <a:latin typeface="Times New Roman"/>
                <a:cs typeface="Times New Roman"/>
              </a:rPr>
              <a:t>revolution. </a:t>
            </a:r>
            <a:r>
              <a:rPr sz="2600" b="1" dirty="0">
                <a:latin typeface="Times New Roman"/>
                <a:cs typeface="Times New Roman"/>
              </a:rPr>
              <a:t>Such</a:t>
            </a:r>
            <a:r>
              <a:rPr sz="2600" b="1" spc="2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as:</a:t>
            </a:r>
            <a:endParaRPr sz="2600">
              <a:latin typeface="Times New Roman"/>
              <a:cs typeface="Times New Roman"/>
            </a:endParaRPr>
          </a:p>
          <a:p>
            <a:pPr marL="377190" marR="97155" indent="-364490">
              <a:lnSpc>
                <a:spcPct val="100000"/>
              </a:lnSpc>
              <a:spcBef>
                <a:spcPts val="2395"/>
              </a:spcBef>
            </a:pPr>
            <a:r>
              <a:rPr sz="2600" b="1" dirty="0">
                <a:latin typeface="Times New Roman"/>
                <a:cs typeface="Times New Roman"/>
              </a:rPr>
              <a:t>A. Print popularized the ideas </a:t>
            </a:r>
            <a:r>
              <a:rPr sz="2600" b="1" spc="5" dirty="0">
                <a:latin typeface="Times New Roman"/>
                <a:cs typeface="Times New Roman"/>
              </a:rPr>
              <a:t>of </a:t>
            </a:r>
            <a:r>
              <a:rPr sz="2600" b="1" dirty="0">
                <a:latin typeface="Times New Roman"/>
                <a:cs typeface="Times New Roman"/>
              </a:rPr>
              <a:t>enlightenment  </a:t>
            </a:r>
            <a:r>
              <a:rPr sz="2600" b="1" spc="-5" dirty="0">
                <a:latin typeface="Times New Roman"/>
                <a:cs typeface="Times New Roman"/>
              </a:rPr>
              <a:t>thinkers which </a:t>
            </a:r>
            <a:r>
              <a:rPr sz="2600" b="1" dirty="0">
                <a:latin typeface="Times New Roman"/>
                <a:cs typeface="Times New Roman"/>
              </a:rPr>
              <a:t>included </a:t>
            </a:r>
            <a:r>
              <a:rPr sz="2600" b="1" spc="-5" dirty="0">
                <a:latin typeface="Times New Roman"/>
                <a:cs typeface="Times New Roman"/>
              </a:rPr>
              <a:t>critical </a:t>
            </a:r>
            <a:r>
              <a:rPr sz="2600" b="1" dirty="0">
                <a:latin typeface="Times New Roman"/>
                <a:cs typeface="Times New Roman"/>
              </a:rPr>
              <a:t>commentary on  tradition, </a:t>
            </a:r>
            <a:r>
              <a:rPr sz="2600" b="1" spc="-5" dirty="0">
                <a:latin typeface="Times New Roman"/>
                <a:cs typeface="Times New Roman"/>
              </a:rPr>
              <a:t>superstitions </a:t>
            </a:r>
            <a:r>
              <a:rPr sz="2600" b="1" dirty="0">
                <a:latin typeface="Times New Roman"/>
                <a:cs typeface="Times New Roman"/>
              </a:rPr>
              <a:t>and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despotism.</a:t>
            </a:r>
            <a:endParaRPr sz="2600">
              <a:latin typeface="Times New Roman"/>
              <a:cs typeface="Times New Roman"/>
            </a:endParaRPr>
          </a:p>
          <a:p>
            <a:pPr marL="377190" marR="1487170">
              <a:lnSpc>
                <a:spcPct val="100499"/>
              </a:lnSpc>
              <a:spcBef>
                <a:spcPts val="2315"/>
              </a:spcBef>
            </a:pPr>
            <a:r>
              <a:rPr sz="2600" b="1" spc="-25" dirty="0">
                <a:latin typeface="Calibri"/>
                <a:cs typeface="Calibri"/>
              </a:rPr>
              <a:t>Voltaire </a:t>
            </a:r>
            <a:r>
              <a:rPr sz="2600" b="1" spc="-5" dirty="0">
                <a:latin typeface="Calibri"/>
                <a:cs typeface="Calibri"/>
              </a:rPr>
              <a:t>and Rousseau </a:t>
            </a:r>
            <a:r>
              <a:rPr sz="2600" b="1" spc="-15" dirty="0">
                <a:latin typeface="Calibri"/>
                <a:cs typeface="Calibri"/>
              </a:rPr>
              <a:t>were </a:t>
            </a:r>
            <a:r>
              <a:rPr sz="2600" b="1" dirty="0">
                <a:latin typeface="Calibri"/>
                <a:cs typeface="Calibri"/>
              </a:rPr>
              <a:t>among </a:t>
            </a:r>
            <a:r>
              <a:rPr sz="2600" b="1" spc="-5" dirty="0">
                <a:latin typeface="Calibri"/>
                <a:cs typeface="Calibri"/>
              </a:rPr>
              <a:t>the  </a:t>
            </a:r>
            <a:r>
              <a:rPr sz="2600" b="1" spc="-10" dirty="0">
                <a:latin typeface="Calibri"/>
                <a:cs typeface="Calibri"/>
              </a:rPr>
              <a:t>prominent Enlightenment</a:t>
            </a:r>
            <a:r>
              <a:rPr sz="2600" b="1" spc="3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thinkers.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object 2"/>
          <p:cNvSpPr txBox="1"/>
          <p:nvPr/>
        </p:nvSpPr>
        <p:spPr>
          <a:xfrm>
            <a:off x="993444" y="2536062"/>
            <a:ext cx="6991984" cy="2542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0" marR="5080" indent="-445134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B. Print </a:t>
            </a:r>
            <a:r>
              <a:rPr sz="2800" b="1" spc="-15" dirty="0">
                <a:latin typeface="Times New Roman"/>
                <a:cs typeface="Times New Roman"/>
              </a:rPr>
              <a:t>created </a:t>
            </a:r>
            <a:r>
              <a:rPr sz="2800" b="1" spc="-5" dirty="0">
                <a:latin typeface="Times New Roman"/>
                <a:cs typeface="Times New Roman"/>
              </a:rPr>
              <a:t>a new </a:t>
            </a:r>
            <a:r>
              <a:rPr sz="2800" b="1" spc="-10" dirty="0">
                <a:latin typeface="Times New Roman"/>
                <a:cs typeface="Times New Roman"/>
              </a:rPr>
              <a:t>culture </a:t>
            </a:r>
            <a:r>
              <a:rPr sz="2800" b="1" dirty="0">
                <a:latin typeface="Times New Roman"/>
                <a:cs typeface="Times New Roman"/>
              </a:rPr>
              <a:t>of dialogue </a:t>
            </a:r>
            <a:r>
              <a:rPr sz="2800" b="1" spc="-5" dirty="0">
                <a:latin typeface="Times New Roman"/>
                <a:cs typeface="Times New Roman"/>
              </a:rPr>
              <a:t>and  debate.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57200" marR="3937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General public began to discuss the values,  norms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institutions and tried to </a:t>
            </a:r>
            <a:r>
              <a:rPr sz="2800" b="1" spc="-10" dirty="0">
                <a:latin typeface="Times New Roman"/>
                <a:cs typeface="Times New Roman"/>
              </a:rPr>
              <a:t>re-  </a:t>
            </a:r>
            <a:r>
              <a:rPr sz="2800" b="1" dirty="0">
                <a:latin typeface="Times New Roman"/>
                <a:cs typeface="Times New Roman"/>
              </a:rPr>
              <a:t>evaluate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established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notions.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object 2"/>
          <p:cNvSpPr txBox="1"/>
          <p:nvPr/>
        </p:nvSpPr>
        <p:spPr>
          <a:xfrm>
            <a:off x="916939" y="2260218"/>
            <a:ext cx="7315200" cy="3098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190" marR="5080" indent="-36449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 </a:t>
            </a:r>
            <a:r>
              <a:rPr sz="2800" b="1" spc="-5" dirty="0">
                <a:latin typeface="Times New Roman"/>
                <a:cs typeface="Times New Roman"/>
              </a:rPr>
              <a:t>By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1780s, </a:t>
            </a:r>
            <a:r>
              <a:rPr sz="2800" b="1" spc="-15" dirty="0">
                <a:latin typeface="Times New Roman"/>
                <a:cs typeface="Times New Roman"/>
              </a:rPr>
              <a:t>there </a:t>
            </a:r>
            <a:r>
              <a:rPr sz="2800" b="1" spc="-10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a surge in </a:t>
            </a:r>
            <a:r>
              <a:rPr sz="2800" b="1" spc="-10" dirty="0">
                <a:latin typeface="Times New Roman"/>
                <a:cs typeface="Times New Roman"/>
              </a:rPr>
              <a:t>literature  </a:t>
            </a:r>
            <a:r>
              <a:rPr sz="2800" b="1" spc="-5" dirty="0">
                <a:latin typeface="Times New Roman"/>
                <a:cs typeface="Times New Roman"/>
              </a:rPr>
              <a:t>which mocked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10" dirty="0">
                <a:latin typeface="Times New Roman"/>
                <a:cs typeface="Times New Roman"/>
              </a:rPr>
              <a:t>royalty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10" dirty="0">
                <a:latin typeface="Times New Roman"/>
                <a:cs typeface="Times New Roman"/>
              </a:rPr>
              <a:t>criticized </a:t>
            </a:r>
            <a:r>
              <a:rPr sz="2800" b="1" spc="-5" dirty="0">
                <a:latin typeface="Times New Roman"/>
                <a:cs typeface="Times New Roman"/>
              </a:rPr>
              <a:t>their  </a:t>
            </a:r>
            <a:r>
              <a:rPr sz="2800" b="1" spc="-20" dirty="0">
                <a:latin typeface="Times New Roman"/>
                <a:cs typeface="Times New Roman"/>
              </a:rPr>
              <a:t>morality.</a:t>
            </a:r>
            <a:endParaRPr sz="2800">
              <a:latin typeface="Times New Roman"/>
              <a:cs typeface="Times New Roman"/>
            </a:endParaRPr>
          </a:p>
          <a:p>
            <a:pPr marL="377190" marR="8890" algn="just">
              <a:lnSpc>
                <a:spcPct val="100000"/>
              </a:lnSpc>
              <a:spcBef>
                <a:spcPts val="1200"/>
              </a:spcBef>
            </a:pPr>
            <a:r>
              <a:rPr sz="2800" b="1" spc="-5" dirty="0">
                <a:latin typeface="Times New Roman"/>
                <a:cs typeface="Times New Roman"/>
              </a:rPr>
              <a:t>Print helped in </a:t>
            </a:r>
            <a:r>
              <a:rPr sz="2800" b="1" spc="-10" dirty="0">
                <a:latin typeface="Times New Roman"/>
                <a:cs typeface="Times New Roman"/>
              </a:rPr>
              <a:t>creating </a:t>
            </a:r>
            <a:r>
              <a:rPr sz="2800" b="1" dirty="0">
                <a:latin typeface="Times New Roman"/>
                <a:cs typeface="Times New Roman"/>
              </a:rPr>
              <a:t>an image of </a:t>
            </a:r>
            <a:r>
              <a:rPr sz="2800" b="1" spc="-5" dirty="0">
                <a:latin typeface="Times New Roman"/>
                <a:cs typeface="Times New Roman"/>
              </a:rPr>
              <a:t>the  </a:t>
            </a:r>
            <a:r>
              <a:rPr sz="2800" b="1" spc="-10" dirty="0">
                <a:latin typeface="Times New Roman"/>
                <a:cs typeface="Times New Roman"/>
              </a:rPr>
              <a:t>royalty </a:t>
            </a:r>
            <a:r>
              <a:rPr sz="2800" b="1" spc="-5" dirty="0">
                <a:latin typeface="Times New Roman"/>
                <a:cs typeface="Times New Roman"/>
              </a:rPr>
              <a:t>that they </a:t>
            </a:r>
            <a:r>
              <a:rPr sz="2800" b="1" dirty="0">
                <a:latin typeface="Times New Roman"/>
                <a:cs typeface="Times New Roman"/>
              </a:rPr>
              <a:t>indulged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their </a:t>
            </a:r>
            <a:r>
              <a:rPr sz="2800" b="1" spc="-10" dirty="0">
                <a:latin typeface="Times New Roman"/>
                <a:cs typeface="Times New Roman"/>
              </a:rPr>
              <a:t>own  pleasure </a:t>
            </a:r>
            <a:r>
              <a:rPr sz="2800" b="1" dirty="0">
                <a:latin typeface="Times New Roman"/>
                <a:cs typeface="Times New Roman"/>
              </a:rPr>
              <a:t>at </a:t>
            </a:r>
            <a:r>
              <a:rPr sz="2800" b="1" spc="-5" dirty="0">
                <a:latin typeface="Times New Roman"/>
                <a:cs typeface="Times New Roman"/>
              </a:rPr>
              <a:t>the expense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common  </a:t>
            </a:r>
            <a:r>
              <a:rPr sz="2800" b="1" spc="-5" dirty="0">
                <a:latin typeface="Times New Roman"/>
                <a:cs typeface="Times New Roman"/>
              </a:rPr>
              <a:t>public.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object 2"/>
          <p:cNvSpPr txBox="1">
            <a:spLocks noGrp="1"/>
          </p:cNvSpPr>
          <p:nvPr>
            <p:ph type="title"/>
          </p:nvPr>
        </p:nvSpPr>
        <p:spPr>
          <a:xfrm>
            <a:off x="1981200" y="724522"/>
            <a:ext cx="5410200" cy="12058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80415" marR="5080" indent="-76835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The</a:t>
            </a:r>
            <a:r>
              <a:rPr sz="4000" spc="-65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Nineteenth  Century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704" name="object 3"/>
          <p:cNvSpPr txBox="1"/>
          <p:nvPr/>
        </p:nvSpPr>
        <p:spPr>
          <a:xfrm>
            <a:off x="891539" y="2452242"/>
            <a:ext cx="7273925" cy="3573146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 marR="1024255">
              <a:lnSpc>
                <a:spcPct val="101800"/>
              </a:lnSpc>
              <a:spcBef>
                <a:spcPts val="35"/>
              </a:spcBef>
              <a:buSzPct val="96428"/>
              <a:buFont typeface="Wingdings"/>
              <a:buChar char=""/>
              <a:tabLst>
                <a:tab pos="355600" algn="l"/>
              </a:tabLst>
            </a:pPr>
            <a:r>
              <a:rPr sz="2800" b="1" spc="-5" dirty="0">
                <a:latin typeface="Calibri"/>
                <a:cs typeface="Calibri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he </a:t>
            </a:r>
            <a:r>
              <a:rPr sz="2800" b="1" spc="5" dirty="0">
                <a:latin typeface="Times New Roman"/>
                <a:cs typeface="Times New Roman"/>
              </a:rPr>
              <a:t>19</a:t>
            </a:r>
            <a:r>
              <a:rPr sz="2775" b="1" spc="7" baseline="25525" dirty="0">
                <a:latin typeface="Times New Roman"/>
                <a:cs typeface="Times New Roman"/>
              </a:rPr>
              <a:t>th </a:t>
            </a:r>
            <a:r>
              <a:rPr sz="2800" b="1" spc="-5" dirty="0">
                <a:latin typeface="Times New Roman"/>
                <a:cs typeface="Times New Roman"/>
              </a:rPr>
              <a:t>century saw vast leaps in mass  literacy in</a:t>
            </a:r>
            <a:r>
              <a:rPr sz="2800" b="1" spc="-10" dirty="0">
                <a:latin typeface="Times New Roman"/>
                <a:cs typeface="Times New Roman"/>
              </a:rPr>
              <a:t> Europe.</a:t>
            </a:r>
            <a:endParaRPr sz="2800">
              <a:latin typeface="Times New Roman"/>
              <a:cs typeface="Times New Roman"/>
            </a:endParaRPr>
          </a:p>
          <a:p>
            <a:pPr marL="38100" marR="60960" algn="just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This </a:t>
            </a:r>
            <a:r>
              <a:rPr sz="2800" b="1" spc="-10" dirty="0">
                <a:latin typeface="Times New Roman"/>
                <a:cs typeface="Times New Roman"/>
              </a:rPr>
              <a:t>brought </a:t>
            </a:r>
            <a:r>
              <a:rPr sz="2800" b="1" spc="-5" dirty="0">
                <a:latin typeface="Times New Roman"/>
                <a:cs typeface="Times New Roman"/>
              </a:rPr>
              <a:t>a </a:t>
            </a:r>
            <a:r>
              <a:rPr sz="2800" b="1" dirty="0">
                <a:latin typeface="Times New Roman"/>
                <a:cs typeface="Times New Roman"/>
              </a:rPr>
              <a:t>large </a:t>
            </a:r>
            <a:r>
              <a:rPr sz="2800" b="1" spc="-5" dirty="0">
                <a:latin typeface="Times New Roman"/>
                <a:cs typeface="Times New Roman"/>
              </a:rPr>
              <a:t>numbers of new </a:t>
            </a:r>
            <a:r>
              <a:rPr sz="2800" b="1" spc="-10" dirty="0">
                <a:latin typeface="Times New Roman"/>
                <a:cs typeface="Times New Roman"/>
              </a:rPr>
              <a:t>readers  </a:t>
            </a:r>
            <a:r>
              <a:rPr sz="2800" b="1" spc="-5" dirty="0">
                <a:latin typeface="Times New Roman"/>
                <a:cs typeface="Times New Roman"/>
              </a:rPr>
              <a:t>among </a:t>
            </a:r>
            <a:r>
              <a:rPr sz="2800" b="1" spc="-10" dirty="0">
                <a:latin typeface="Times New Roman"/>
                <a:cs typeface="Times New Roman"/>
              </a:rPr>
              <a:t>children, women </a:t>
            </a:r>
            <a:r>
              <a:rPr sz="2800" b="1" spc="-5" dirty="0">
                <a:latin typeface="Times New Roman"/>
                <a:cs typeface="Times New Roman"/>
              </a:rPr>
              <a:t>and</a:t>
            </a:r>
            <a:r>
              <a:rPr sz="2800" b="1" spc="10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workers.</a:t>
            </a:r>
            <a:endParaRPr sz="2800">
              <a:latin typeface="Times New Roman"/>
              <a:cs typeface="Times New Roman"/>
            </a:endParaRPr>
          </a:p>
          <a:p>
            <a:pPr marL="38100" marR="17780" algn="just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books </a:t>
            </a:r>
            <a:r>
              <a:rPr sz="2800" b="1" spc="-20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written and </a:t>
            </a:r>
            <a:r>
              <a:rPr sz="2800" b="1" dirty="0">
                <a:latin typeface="Times New Roman"/>
                <a:cs typeface="Times New Roman"/>
              </a:rPr>
              <a:t>printed  keeping </a:t>
            </a:r>
            <a:r>
              <a:rPr sz="2800" b="1" spc="-5" dirty="0">
                <a:latin typeface="Times New Roman"/>
                <a:cs typeface="Times New Roman"/>
              </a:rPr>
              <a:t>in mind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sense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sensibilities </a:t>
            </a:r>
            <a:r>
              <a:rPr sz="2800" b="1" dirty="0">
                <a:latin typeface="Times New Roman"/>
                <a:cs typeface="Times New Roman"/>
              </a:rPr>
              <a:t>of  </a:t>
            </a:r>
            <a:r>
              <a:rPr sz="2800" b="1" spc="-10" dirty="0">
                <a:latin typeface="Times New Roman"/>
                <a:cs typeface="Times New Roman"/>
              </a:rPr>
              <a:t>children.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object 2"/>
          <p:cNvSpPr txBox="1"/>
          <p:nvPr/>
        </p:nvSpPr>
        <p:spPr>
          <a:xfrm>
            <a:off x="1221994" y="2459863"/>
            <a:ext cx="6613525" cy="3519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 marR="68580" algn="just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"/>
              <a:tabLst>
                <a:tab pos="38481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Many </a:t>
            </a:r>
            <a:r>
              <a:rPr sz="2600" b="1" dirty="0">
                <a:latin typeface="Times New Roman"/>
                <a:cs typeface="Times New Roman"/>
              </a:rPr>
              <a:t>folk tales </a:t>
            </a:r>
            <a:r>
              <a:rPr sz="2600" b="1" spc="-20" dirty="0">
                <a:latin typeface="Times New Roman"/>
                <a:cs typeface="Times New Roman"/>
              </a:rPr>
              <a:t>were </a:t>
            </a:r>
            <a:r>
              <a:rPr sz="2600" b="1" spc="-5" dirty="0">
                <a:latin typeface="Times New Roman"/>
                <a:cs typeface="Times New Roman"/>
              </a:rPr>
              <a:t>rephrased to </a:t>
            </a:r>
            <a:r>
              <a:rPr sz="2600" b="1" dirty="0">
                <a:latin typeface="Times New Roman"/>
                <a:cs typeface="Times New Roman"/>
              </a:rPr>
              <a:t>suit </a:t>
            </a:r>
            <a:r>
              <a:rPr sz="2600" b="1" spc="-5" dirty="0">
                <a:latin typeface="Times New Roman"/>
                <a:cs typeface="Times New Roman"/>
              </a:rPr>
              <a:t>the  </a:t>
            </a:r>
            <a:r>
              <a:rPr sz="2600" b="1" spc="-10" dirty="0">
                <a:latin typeface="Times New Roman"/>
                <a:cs typeface="Times New Roman"/>
              </a:rPr>
              <a:t>children.</a:t>
            </a:r>
            <a:endParaRPr sz="2600">
              <a:latin typeface="Times New Roman"/>
              <a:cs typeface="Times New Roman"/>
            </a:endParaRPr>
          </a:p>
          <a:p>
            <a:pPr marL="88900" marR="67945" algn="just">
              <a:lnSpc>
                <a:spcPct val="100000"/>
              </a:lnSpc>
              <a:spcBef>
                <a:spcPts val="1605"/>
              </a:spcBef>
              <a:buSzPct val="96153"/>
              <a:buFont typeface="Wingdings"/>
              <a:buChar char=""/>
              <a:tabLst>
                <a:tab pos="384810" algn="l"/>
              </a:tabLst>
            </a:pPr>
            <a:r>
              <a:rPr sz="2600" b="1" dirty="0">
                <a:latin typeface="Times New Roman"/>
                <a:cs typeface="Times New Roman"/>
              </a:rPr>
              <a:t>Many </a:t>
            </a:r>
            <a:r>
              <a:rPr sz="2600" b="1" spc="-5" dirty="0">
                <a:latin typeface="Times New Roman"/>
                <a:cs typeface="Times New Roman"/>
              </a:rPr>
              <a:t>women became important </a:t>
            </a:r>
            <a:r>
              <a:rPr sz="2600" b="1" dirty="0">
                <a:latin typeface="Times New Roman"/>
                <a:cs typeface="Times New Roman"/>
              </a:rPr>
              <a:t>as </a:t>
            </a:r>
            <a:r>
              <a:rPr sz="2600" b="1" spc="-10" dirty="0">
                <a:latin typeface="Times New Roman"/>
                <a:cs typeface="Times New Roman"/>
              </a:rPr>
              <a:t>readers  </a:t>
            </a:r>
            <a:r>
              <a:rPr sz="2600" b="1" dirty="0">
                <a:latin typeface="Times New Roman"/>
                <a:cs typeface="Times New Roman"/>
              </a:rPr>
              <a:t>as </a:t>
            </a:r>
            <a:r>
              <a:rPr sz="2600" b="1" spc="-5" dirty="0">
                <a:latin typeface="Times New Roman"/>
                <a:cs typeface="Times New Roman"/>
              </a:rPr>
              <a:t>well </a:t>
            </a:r>
            <a:r>
              <a:rPr sz="2600" b="1" dirty="0">
                <a:latin typeface="Times New Roman"/>
                <a:cs typeface="Times New Roman"/>
              </a:rPr>
              <a:t>as</a:t>
            </a:r>
            <a:r>
              <a:rPr sz="2600" b="1" spc="-15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writers.</a:t>
            </a:r>
            <a:endParaRPr sz="2600">
              <a:latin typeface="Times New Roman"/>
              <a:cs typeface="Times New Roman"/>
            </a:endParaRPr>
          </a:p>
          <a:p>
            <a:pPr marL="88900" marR="68580" algn="just">
              <a:lnSpc>
                <a:spcPct val="100000"/>
              </a:lnSpc>
              <a:spcBef>
                <a:spcPts val="1600"/>
              </a:spcBef>
              <a:buSzPct val="96153"/>
              <a:buFont typeface="Wingdings"/>
              <a:buChar char=""/>
              <a:tabLst>
                <a:tab pos="384810" algn="l"/>
              </a:tabLst>
            </a:pPr>
            <a:r>
              <a:rPr sz="2600" b="1" dirty="0">
                <a:latin typeface="Times New Roman"/>
                <a:cs typeface="Times New Roman"/>
              </a:rPr>
              <a:t>The lending libraries </a:t>
            </a:r>
            <a:r>
              <a:rPr sz="2600" b="1" spc="-5" dirty="0">
                <a:latin typeface="Times New Roman"/>
                <a:cs typeface="Times New Roman"/>
              </a:rPr>
              <a:t>which </a:t>
            </a:r>
            <a:r>
              <a:rPr sz="2600" b="1" dirty="0">
                <a:latin typeface="Times New Roman"/>
                <a:cs typeface="Times New Roman"/>
              </a:rPr>
              <a:t>had been </a:t>
            </a:r>
            <a:r>
              <a:rPr sz="2600" b="1" spc="-5" dirty="0">
                <a:latin typeface="Times New Roman"/>
                <a:cs typeface="Times New Roman"/>
              </a:rPr>
              <a:t>in  existence </a:t>
            </a:r>
            <a:r>
              <a:rPr sz="2600" b="1" spc="-20" dirty="0">
                <a:latin typeface="Times New Roman"/>
                <a:cs typeface="Times New Roman"/>
              </a:rPr>
              <a:t>from </a:t>
            </a:r>
            <a:r>
              <a:rPr sz="2600" b="1" dirty="0">
                <a:latin typeface="Times New Roman"/>
                <a:cs typeface="Times New Roman"/>
              </a:rPr>
              <a:t>the </a:t>
            </a:r>
            <a:r>
              <a:rPr sz="2600" b="1" spc="5" dirty="0">
                <a:latin typeface="Times New Roman"/>
                <a:cs typeface="Times New Roman"/>
              </a:rPr>
              <a:t>17</a:t>
            </a:r>
            <a:r>
              <a:rPr sz="2550" b="1" spc="7" baseline="26143" dirty="0">
                <a:latin typeface="Times New Roman"/>
                <a:cs typeface="Times New Roman"/>
              </a:rPr>
              <a:t>th </a:t>
            </a:r>
            <a:r>
              <a:rPr sz="2600" b="1" spc="-5" dirty="0">
                <a:latin typeface="Times New Roman"/>
                <a:cs typeface="Times New Roman"/>
              </a:rPr>
              <a:t>century became </a:t>
            </a:r>
            <a:r>
              <a:rPr sz="2600" b="1" dirty="0">
                <a:latin typeface="Times New Roman"/>
                <a:cs typeface="Times New Roman"/>
              </a:rPr>
              <a:t>the  hub of </a:t>
            </a:r>
            <a:r>
              <a:rPr sz="2600" b="1" spc="-5" dirty="0">
                <a:latin typeface="Times New Roman"/>
                <a:cs typeface="Times New Roman"/>
              </a:rPr>
              <a:t>activity for white-collar workers,  </a:t>
            </a:r>
            <a:r>
              <a:rPr sz="2600" b="1" dirty="0">
                <a:latin typeface="Times New Roman"/>
                <a:cs typeface="Times New Roman"/>
              </a:rPr>
              <a:t>artisans and </a:t>
            </a:r>
            <a:r>
              <a:rPr sz="2600" b="1" spc="-5" dirty="0">
                <a:latin typeface="Times New Roman"/>
                <a:cs typeface="Times New Roman"/>
              </a:rPr>
              <a:t>lower </a:t>
            </a:r>
            <a:r>
              <a:rPr sz="2600" b="1" dirty="0">
                <a:latin typeface="Times New Roman"/>
                <a:cs typeface="Times New Roman"/>
              </a:rPr>
              <a:t>middle class</a:t>
            </a:r>
            <a:r>
              <a:rPr sz="2600" b="1" spc="-8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people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object 2"/>
          <p:cNvSpPr/>
          <p:nvPr/>
        </p:nvSpPr>
        <p:spPr>
          <a:xfrm>
            <a:off x="1255775" y="2246376"/>
            <a:ext cx="7013448" cy="3765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2" name="object 3"/>
          <p:cNvSpPr/>
          <p:nvPr/>
        </p:nvSpPr>
        <p:spPr>
          <a:xfrm>
            <a:off x="1447800" y="2438400"/>
            <a:ext cx="6629400" cy="3381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3" name="object 4"/>
          <p:cNvSpPr txBox="1">
            <a:spLocks noGrp="1"/>
          </p:cNvSpPr>
          <p:nvPr>
            <p:ph type="title"/>
          </p:nvPr>
        </p:nvSpPr>
        <p:spPr>
          <a:xfrm>
            <a:off x="1423797" y="1259141"/>
            <a:ext cx="6218555" cy="1079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 marR="5080" indent="-132715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MAKING </a:t>
            </a:r>
            <a:r>
              <a:rPr sz="3600" dirty="0">
                <a:solidFill>
                  <a:srgbClr val="FF0000"/>
                </a:solidFill>
              </a:rPr>
              <a:t>OF </a:t>
            </a:r>
            <a:r>
              <a:rPr sz="3600" spc="-5" dirty="0">
                <a:solidFill>
                  <a:srgbClr val="FF0000"/>
                </a:solidFill>
              </a:rPr>
              <a:t>BOOK</a:t>
            </a:r>
            <a:r>
              <a:rPr sz="3600" spc="-20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BEFORE  INTRODUCTION OF</a:t>
            </a:r>
            <a:r>
              <a:rPr sz="3600" spc="-210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PRINT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object 2"/>
          <p:cNvSpPr txBox="1"/>
          <p:nvPr/>
        </p:nvSpPr>
        <p:spPr>
          <a:xfrm>
            <a:off x="980744" y="2325700"/>
            <a:ext cx="6868795" cy="3775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42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Richard M. Hoe of </a:t>
            </a:r>
            <a:r>
              <a:rPr sz="2800" b="1" spc="-10" dirty="0">
                <a:latin typeface="Times New Roman"/>
                <a:cs typeface="Times New Roman"/>
              </a:rPr>
              <a:t>New </a:t>
            </a:r>
            <a:r>
              <a:rPr sz="2800" b="1" spc="-85" dirty="0">
                <a:latin typeface="Times New Roman"/>
                <a:cs typeface="Times New Roman"/>
              </a:rPr>
              <a:t>York </a:t>
            </a:r>
            <a:r>
              <a:rPr sz="2800" b="1" spc="-5" dirty="0">
                <a:latin typeface="Times New Roman"/>
                <a:cs typeface="Times New Roman"/>
              </a:rPr>
              <a:t>perfected the  </a:t>
            </a:r>
            <a:r>
              <a:rPr sz="2800" b="1" spc="-15" dirty="0">
                <a:latin typeface="Times New Roman"/>
                <a:cs typeface="Times New Roman"/>
              </a:rPr>
              <a:t>power-driven </a:t>
            </a:r>
            <a:r>
              <a:rPr sz="2800" b="1" spc="-5" dirty="0">
                <a:latin typeface="Times New Roman"/>
                <a:cs typeface="Times New Roman"/>
              </a:rPr>
              <a:t>cylindrical </a:t>
            </a:r>
            <a:r>
              <a:rPr sz="2800" b="1" spc="-15" dirty="0">
                <a:latin typeface="Times New Roman"/>
                <a:cs typeface="Times New Roman"/>
              </a:rPr>
              <a:t>press </a:t>
            </a:r>
            <a:r>
              <a:rPr sz="2800" b="1" spc="-5" dirty="0">
                <a:latin typeface="Times New Roman"/>
                <a:cs typeface="Times New Roman"/>
              </a:rPr>
              <a:t>by the mid  </a:t>
            </a:r>
            <a:r>
              <a:rPr sz="2800" b="1" spc="5" dirty="0">
                <a:latin typeface="Times New Roman"/>
                <a:cs typeface="Times New Roman"/>
              </a:rPr>
              <a:t>19</a:t>
            </a:r>
            <a:r>
              <a:rPr sz="2775" b="1" spc="7" baseline="25525" dirty="0">
                <a:latin typeface="Times New Roman"/>
                <a:cs typeface="Times New Roman"/>
              </a:rPr>
              <a:t>th</a:t>
            </a:r>
            <a:r>
              <a:rPr sz="2775" b="1" spc="322" baseline="2552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century.</a:t>
            </a:r>
            <a:endParaRPr sz="2800">
              <a:latin typeface="Times New Roman"/>
              <a:cs typeface="Times New Roman"/>
            </a:endParaRPr>
          </a:p>
          <a:p>
            <a:pPr marL="342265" indent="-317500">
              <a:lnSpc>
                <a:spcPct val="100000"/>
              </a:lnSpc>
              <a:spcBef>
                <a:spcPts val="2010"/>
              </a:spcBef>
              <a:buSzPct val="96428"/>
              <a:buFont typeface="Wingdings"/>
              <a:buChar char=""/>
              <a:tabLst>
                <a:tab pos="342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This could </a:t>
            </a:r>
            <a:r>
              <a:rPr sz="2800" b="1" dirty="0">
                <a:latin typeface="Times New Roman"/>
                <a:cs typeface="Times New Roman"/>
              </a:rPr>
              <a:t>print 8,000 </a:t>
            </a:r>
            <a:r>
              <a:rPr sz="2800" b="1" spc="-5" dirty="0">
                <a:latin typeface="Times New Roman"/>
                <a:cs typeface="Times New Roman"/>
              </a:rPr>
              <a:t>sheets per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5" dirty="0">
                <a:latin typeface="Times New Roman"/>
                <a:cs typeface="Times New Roman"/>
              </a:rPr>
              <a:t>hour.</a:t>
            </a:r>
            <a:endParaRPr sz="2800">
              <a:latin typeface="Times New Roman"/>
              <a:cs typeface="Times New Roman"/>
            </a:endParaRPr>
          </a:p>
          <a:p>
            <a:pPr marL="25400" marR="857250">
              <a:lnSpc>
                <a:spcPct val="100000"/>
              </a:lnSpc>
              <a:spcBef>
                <a:spcPts val="2005"/>
              </a:spcBef>
              <a:buSzPct val="96428"/>
              <a:buFont typeface="Wingdings"/>
              <a:buChar char=""/>
              <a:tabLst>
                <a:tab pos="342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Offset </a:t>
            </a:r>
            <a:r>
              <a:rPr sz="2800" b="1" spc="-15" dirty="0">
                <a:latin typeface="Times New Roman"/>
                <a:cs typeface="Times New Roman"/>
              </a:rPr>
              <a:t>press was </a:t>
            </a:r>
            <a:r>
              <a:rPr sz="2800" b="1" spc="-5" dirty="0">
                <a:latin typeface="Times New Roman"/>
                <a:cs typeface="Times New Roman"/>
              </a:rPr>
              <a:t>developed in the late  nineteenth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century.</a:t>
            </a:r>
            <a:endParaRPr sz="2800">
              <a:latin typeface="Times New Roman"/>
              <a:cs typeface="Times New Roman"/>
            </a:endParaRPr>
          </a:p>
          <a:p>
            <a:pPr marL="342265" indent="-317500">
              <a:lnSpc>
                <a:spcPct val="100000"/>
              </a:lnSpc>
              <a:spcBef>
                <a:spcPts val="1989"/>
              </a:spcBef>
              <a:buSzPct val="96428"/>
              <a:buFont typeface="Wingdings"/>
              <a:buChar char=""/>
              <a:tabLst>
                <a:tab pos="3429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This could </a:t>
            </a:r>
            <a:r>
              <a:rPr sz="2800" b="1" dirty="0">
                <a:latin typeface="Times New Roman"/>
                <a:cs typeface="Times New Roman"/>
              </a:rPr>
              <a:t>print </a:t>
            </a:r>
            <a:r>
              <a:rPr sz="2800" b="1" spc="-5" dirty="0">
                <a:latin typeface="Times New Roman"/>
                <a:cs typeface="Times New Roman"/>
              </a:rPr>
              <a:t>up </a:t>
            </a:r>
            <a:r>
              <a:rPr sz="2800" b="1" dirty="0">
                <a:latin typeface="Times New Roman"/>
                <a:cs typeface="Times New Roman"/>
              </a:rPr>
              <a:t>to </a:t>
            </a:r>
            <a:r>
              <a:rPr sz="2800" b="1" spc="-5" dirty="0">
                <a:latin typeface="Times New Roman"/>
                <a:cs typeface="Times New Roman"/>
              </a:rPr>
              <a:t>six colors at a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time.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16" name="object 3"/>
          <p:cNvSpPr txBox="1">
            <a:spLocks noGrp="1"/>
          </p:cNvSpPr>
          <p:nvPr>
            <p:ph type="title"/>
          </p:nvPr>
        </p:nvSpPr>
        <p:spPr>
          <a:xfrm>
            <a:off x="2136394" y="1384757"/>
            <a:ext cx="4879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Further</a:t>
            </a:r>
            <a:r>
              <a:rPr sz="4400" spc="-145" dirty="0">
                <a:solidFill>
                  <a:srgbClr val="FF0000"/>
                </a:solidFill>
              </a:rPr>
              <a:t> </a:t>
            </a:r>
            <a:r>
              <a:rPr sz="4400" dirty="0">
                <a:solidFill>
                  <a:srgbClr val="FF0000"/>
                </a:solidFill>
              </a:rPr>
              <a:t>Innovations</a:t>
            </a:r>
            <a:endParaRPr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object 2"/>
          <p:cNvSpPr txBox="1"/>
          <p:nvPr/>
        </p:nvSpPr>
        <p:spPr>
          <a:xfrm>
            <a:off x="1044244" y="2383663"/>
            <a:ext cx="6903084" cy="42551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49530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"/>
              <a:tabLst>
                <a:tab pos="33401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Electrically </a:t>
            </a:r>
            <a:r>
              <a:rPr sz="2600" b="1" dirty="0">
                <a:latin typeface="Times New Roman"/>
                <a:cs typeface="Times New Roman"/>
              </a:rPr>
              <a:t>operated </a:t>
            </a:r>
            <a:r>
              <a:rPr sz="2600" b="1" spc="-10" dirty="0">
                <a:latin typeface="Times New Roman"/>
                <a:cs typeface="Times New Roman"/>
              </a:rPr>
              <a:t>presses </a:t>
            </a:r>
            <a:r>
              <a:rPr sz="2600" b="1" dirty="0">
                <a:latin typeface="Times New Roman"/>
                <a:cs typeface="Times New Roman"/>
              </a:rPr>
              <a:t>came in use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from  </a:t>
            </a:r>
            <a:r>
              <a:rPr sz="2600" b="1" dirty="0">
                <a:latin typeface="Times New Roman"/>
                <a:cs typeface="Times New Roman"/>
              </a:rPr>
              <a:t>the </a:t>
            </a:r>
            <a:r>
              <a:rPr sz="2600" b="1" spc="-5" dirty="0">
                <a:latin typeface="Times New Roman"/>
                <a:cs typeface="Times New Roman"/>
              </a:rPr>
              <a:t>turn </a:t>
            </a:r>
            <a:r>
              <a:rPr sz="2600" b="1" dirty="0">
                <a:latin typeface="Times New Roman"/>
                <a:cs typeface="Times New Roman"/>
              </a:rPr>
              <a:t>of the </a:t>
            </a:r>
            <a:r>
              <a:rPr sz="2600" b="1" spc="10" dirty="0">
                <a:latin typeface="Times New Roman"/>
                <a:cs typeface="Times New Roman"/>
              </a:rPr>
              <a:t>20</a:t>
            </a:r>
            <a:r>
              <a:rPr sz="2550" b="1" spc="15" baseline="26143" dirty="0">
                <a:latin typeface="Times New Roman"/>
                <a:cs typeface="Times New Roman"/>
              </a:rPr>
              <a:t>th</a:t>
            </a:r>
            <a:r>
              <a:rPr sz="2550" b="1" spc="262" baseline="26143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Times New Roman"/>
                <a:cs typeface="Times New Roman"/>
              </a:rPr>
              <a:t>century.</a:t>
            </a:r>
            <a:endParaRPr sz="2600">
              <a:latin typeface="Times New Roman"/>
              <a:cs typeface="Times New Roman"/>
            </a:endParaRPr>
          </a:p>
          <a:p>
            <a:pPr marL="38100" marR="1011555">
              <a:lnSpc>
                <a:spcPct val="100000"/>
              </a:lnSpc>
              <a:spcBef>
                <a:spcPts val="2000"/>
              </a:spcBef>
              <a:buSzPct val="96153"/>
              <a:buFont typeface="Wingdings"/>
              <a:buChar char=""/>
              <a:tabLst>
                <a:tab pos="334010" algn="l"/>
              </a:tabLst>
            </a:pPr>
            <a:r>
              <a:rPr sz="2600" b="1" dirty="0">
                <a:latin typeface="Times New Roman"/>
                <a:cs typeface="Times New Roman"/>
              </a:rPr>
              <a:t>This helped in </a:t>
            </a:r>
            <a:r>
              <a:rPr sz="2600" b="1" spc="-5" dirty="0">
                <a:latin typeface="Times New Roman"/>
                <a:cs typeface="Times New Roman"/>
              </a:rPr>
              <a:t>accelerating </a:t>
            </a:r>
            <a:r>
              <a:rPr sz="2600" b="1" dirty="0">
                <a:latin typeface="Times New Roman"/>
                <a:cs typeface="Times New Roman"/>
              </a:rPr>
              <a:t>the</a:t>
            </a:r>
            <a:r>
              <a:rPr sz="2600" b="1" spc="-5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printing  </a:t>
            </a:r>
            <a:r>
              <a:rPr sz="2600" b="1" spc="-10" dirty="0">
                <a:latin typeface="Times New Roman"/>
                <a:cs typeface="Times New Roman"/>
              </a:rPr>
              <a:t>process.</a:t>
            </a:r>
            <a:endParaRPr sz="2600">
              <a:latin typeface="Times New Roman"/>
              <a:cs typeface="Times New Roman"/>
            </a:endParaRPr>
          </a:p>
          <a:p>
            <a:pPr marL="38100" marR="36195">
              <a:lnSpc>
                <a:spcPct val="100000"/>
              </a:lnSpc>
              <a:spcBef>
                <a:spcPts val="2005"/>
              </a:spcBef>
              <a:buSzPct val="96153"/>
              <a:buFont typeface="Wingdings"/>
              <a:buChar char=""/>
              <a:tabLst>
                <a:tab pos="334010" algn="l"/>
              </a:tabLst>
            </a:pPr>
            <a:r>
              <a:rPr sz="2600" b="1" dirty="0">
                <a:latin typeface="Times New Roman"/>
                <a:cs typeface="Times New Roman"/>
              </a:rPr>
              <a:t>Many other innovations took place during</a:t>
            </a:r>
            <a:r>
              <a:rPr sz="2600" b="1" spc="-16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this  period.</a:t>
            </a:r>
            <a:endParaRPr sz="2600">
              <a:latin typeface="Times New Roman"/>
              <a:cs typeface="Times New Roman"/>
            </a:endParaRPr>
          </a:p>
          <a:p>
            <a:pPr marL="38100" marR="30480">
              <a:lnSpc>
                <a:spcPct val="100000"/>
              </a:lnSpc>
              <a:spcBef>
                <a:spcPts val="1995"/>
              </a:spcBef>
              <a:buSzPct val="96153"/>
              <a:buFont typeface="Wingdings"/>
              <a:buChar char=""/>
              <a:tabLst>
                <a:tab pos="334010" algn="l"/>
              </a:tabLst>
            </a:pPr>
            <a:r>
              <a:rPr sz="2600" b="1" dirty="0">
                <a:latin typeface="Times New Roman"/>
                <a:cs typeface="Times New Roman"/>
              </a:rPr>
              <a:t>All </a:t>
            </a:r>
            <a:r>
              <a:rPr sz="2600" b="1" spc="-5" dirty="0">
                <a:latin typeface="Times New Roman"/>
                <a:cs typeface="Times New Roman"/>
              </a:rPr>
              <a:t>the </a:t>
            </a:r>
            <a:r>
              <a:rPr sz="2600" b="1" dirty="0">
                <a:latin typeface="Times New Roman"/>
                <a:cs typeface="Times New Roman"/>
              </a:rPr>
              <a:t>innovations had a cumulative </a:t>
            </a:r>
            <a:r>
              <a:rPr sz="2600" b="1" spc="-5" dirty="0">
                <a:latin typeface="Times New Roman"/>
                <a:cs typeface="Times New Roman"/>
              </a:rPr>
              <a:t>effect  which improved </a:t>
            </a:r>
            <a:r>
              <a:rPr sz="2600" b="1" dirty="0">
                <a:latin typeface="Times New Roman"/>
                <a:cs typeface="Times New Roman"/>
              </a:rPr>
              <a:t>the appearance of printed</a:t>
            </a:r>
            <a:r>
              <a:rPr sz="2600" b="1" spc="-7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texts.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object 2"/>
          <p:cNvSpPr txBox="1">
            <a:spLocks noGrp="1"/>
          </p:cNvSpPr>
          <p:nvPr>
            <p:ph type="title"/>
          </p:nvPr>
        </p:nvSpPr>
        <p:spPr>
          <a:xfrm>
            <a:off x="1450594" y="950278"/>
            <a:ext cx="6036310" cy="12058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New Strategies to </a:t>
            </a:r>
            <a:r>
              <a:rPr sz="4000" dirty="0">
                <a:solidFill>
                  <a:srgbClr val="FF0000"/>
                </a:solidFill>
              </a:rPr>
              <a:t>sell </a:t>
            </a:r>
            <a:r>
              <a:rPr sz="4000" spc="-5" dirty="0">
                <a:solidFill>
                  <a:srgbClr val="FF0000"/>
                </a:solidFill>
              </a:rPr>
              <a:t>books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1048726" name="object 3"/>
          <p:cNvSpPr txBox="1"/>
          <p:nvPr/>
        </p:nvSpPr>
        <p:spPr>
          <a:xfrm>
            <a:off x="751840" y="2120265"/>
            <a:ext cx="7592059" cy="418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293370">
              <a:lnSpc>
                <a:spcPct val="100000"/>
              </a:lnSpc>
              <a:spcBef>
                <a:spcPts val="100"/>
              </a:spcBef>
              <a:buSzPct val="96296"/>
              <a:buFont typeface="Wingdings"/>
              <a:buChar char=""/>
              <a:tabLst>
                <a:tab pos="332105" algn="l"/>
              </a:tabLst>
            </a:pPr>
            <a:r>
              <a:rPr sz="2700" b="1" dirty="0">
                <a:latin typeface="Times New Roman"/>
                <a:cs typeface="Times New Roman"/>
              </a:rPr>
              <a:t>Many periodicals </a:t>
            </a:r>
            <a:r>
              <a:rPr sz="2700" b="1" spc="-5" dirty="0">
                <a:latin typeface="Times New Roman"/>
                <a:cs typeface="Times New Roman"/>
              </a:rPr>
              <a:t>serialized </a:t>
            </a:r>
            <a:r>
              <a:rPr sz="2700" b="1" dirty="0">
                <a:latin typeface="Times New Roman"/>
                <a:cs typeface="Times New Roman"/>
              </a:rPr>
              <a:t>important novels</a:t>
            </a:r>
            <a:r>
              <a:rPr sz="2700" b="1" spc="-100" dirty="0">
                <a:latin typeface="Times New Roman"/>
                <a:cs typeface="Times New Roman"/>
              </a:rPr>
              <a:t> </a:t>
            </a:r>
            <a:r>
              <a:rPr sz="2700" b="1" spc="-5" dirty="0">
                <a:latin typeface="Times New Roman"/>
                <a:cs typeface="Times New Roman"/>
              </a:rPr>
              <a:t>in  </a:t>
            </a:r>
            <a:r>
              <a:rPr sz="2700" b="1" dirty="0">
                <a:latin typeface="Times New Roman"/>
                <a:cs typeface="Times New Roman"/>
              </a:rPr>
              <a:t>the 19</a:t>
            </a:r>
            <a:r>
              <a:rPr sz="2700" b="1" baseline="24691" dirty="0">
                <a:latin typeface="Times New Roman"/>
                <a:cs typeface="Times New Roman"/>
              </a:rPr>
              <a:t>th</a:t>
            </a:r>
            <a:r>
              <a:rPr sz="2700" b="1" spc="307" baseline="24691" dirty="0">
                <a:latin typeface="Times New Roman"/>
                <a:cs typeface="Times New Roman"/>
              </a:rPr>
              <a:t> </a:t>
            </a:r>
            <a:r>
              <a:rPr sz="2700" b="1" spc="-20" dirty="0">
                <a:latin typeface="Times New Roman"/>
                <a:cs typeface="Times New Roman"/>
              </a:rPr>
              <a:t>century.</a:t>
            </a:r>
            <a:endParaRPr sz="2700">
              <a:latin typeface="Times New Roman"/>
              <a:cs typeface="Times New Roman"/>
            </a:endParaRPr>
          </a:p>
          <a:p>
            <a:pPr marL="25400" marR="17780">
              <a:lnSpc>
                <a:spcPct val="100000"/>
              </a:lnSpc>
              <a:spcBef>
                <a:spcPts val="1200"/>
              </a:spcBef>
              <a:buSzPct val="96296"/>
              <a:buFont typeface="Wingdings"/>
              <a:buChar char=""/>
              <a:tabLst>
                <a:tab pos="332105" algn="l"/>
              </a:tabLst>
            </a:pPr>
            <a:r>
              <a:rPr sz="2700" b="1" spc="-5" dirty="0">
                <a:latin typeface="Times New Roman"/>
                <a:cs typeface="Times New Roman"/>
              </a:rPr>
              <a:t>In the </a:t>
            </a:r>
            <a:r>
              <a:rPr sz="2700" b="1" dirty="0">
                <a:latin typeface="Times New Roman"/>
                <a:cs typeface="Times New Roman"/>
              </a:rPr>
              <a:t>1920s </a:t>
            </a:r>
            <a:r>
              <a:rPr sz="2700" b="1" spc="-5" dirty="0">
                <a:latin typeface="Times New Roman"/>
                <a:cs typeface="Times New Roman"/>
              </a:rPr>
              <a:t>in </a:t>
            </a:r>
            <a:r>
              <a:rPr sz="2700" b="1" dirty="0">
                <a:latin typeface="Times New Roman"/>
                <a:cs typeface="Times New Roman"/>
              </a:rPr>
              <a:t>England, popular </a:t>
            </a:r>
            <a:r>
              <a:rPr sz="2700" b="1" spc="-5" dirty="0">
                <a:latin typeface="Times New Roman"/>
                <a:cs typeface="Times New Roman"/>
              </a:rPr>
              <a:t>works </a:t>
            </a:r>
            <a:r>
              <a:rPr sz="2700" b="1" spc="-15" dirty="0">
                <a:latin typeface="Times New Roman"/>
                <a:cs typeface="Times New Roman"/>
              </a:rPr>
              <a:t>were</a:t>
            </a:r>
            <a:r>
              <a:rPr sz="2700" b="1" spc="-110" dirty="0">
                <a:latin typeface="Times New Roman"/>
                <a:cs typeface="Times New Roman"/>
              </a:rPr>
              <a:t> </a:t>
            </a:r>
            <a:r>
              <a:rPr sz="2700" b="1" dirty="0">
                <a:latin typeface="Times New Roman"/>
                <a:cs typeface="Times New Roman"/>
              </a:rPr>
              <a:t>sold  </a:t>
            </a:r>
            <a:r>
              <a:rPr sz="2700" b="1" spc="-5" dirty="0">
                <a:latin typeface="Times New Roman"/>
                <a:cs typeface="Times New Roman"/>
              </a:rPr>
              <a:t>in </a:t>
            </a:r>
            <a:r>
              <a:rPr sz="2700" b="1" dirty="0">
                <a:latin typeface="Times New Roman"/>
                <a:cs typeface="Times New Roman"/>
              </a:rPr>
              <a:t>cheap series, called </a:t>
            </a:r>
            <a:r>
              <a:rPr sz="2700" b="1" spc="-5" dirty="0">
                <a:latin typeface="Times New Roman"/>
                <a:cs typeface="Times New Roman"/>
              </a:rPr>
              <a:t>the </a:t>
            </a:r>
            <a:r>
              <a:rPr sz="2700" b="1" dirty="0">
                <a:latin typeface="Times New Roman"/>
                <a:cs typeface="Times New Roman"/>
              </a:rPr>
              <a:t>Shilling</a:t>
            </a:r>
            <a:r>
              <a:rPr sz="2700" b="1" spc="-85" dirty="0">
                <a:latin typeface="Times New Roman"/>
                <a:cs typeface="Times New Roman"/>
              </a:rPr>
              <a:t> </a:t>
            </a:r>
            <a:r>
              <a:rPr sz="2700" b="1" dirty="0">
                <a:latin typeface="Times New Roman"/>
                <a:cs typeface="Times New Roman"/>
              </a:rPr>
              <a:t>Series.</a:t>
            </a:r>
            <a:endParaRPr sz="2700">
              <a:latin typeface="Times New Roman"/>
              <a:cs typeface="Times New Roman"/>
            </a:endParaRPr>
          </a:p>
          <a:p>
            <a:pPr marL="25400" marR="479425">
              <a:lnSpc>
                <a:spcPct val="100000"/>
              </a:lnSpc>
              <a:spcBef>
                <a:spcPts val="1200"/>
              </a:spcBef>
              <a:buSzPct val="96296"/>
              <a:buFont typeface="Wingdings"/>
              <a:buChar char=""/>
              <a:tabLst>
                <a:tab pos="332105" algn="l"/>
              </a:tabLst>
            </a:pPr>
            <a:r>
              <a:rPr sz="2700" b="1" dirty="0">
                <a:latin typeface="Times New Roman"/>
                <a:cs typeface="Times New Roman"/>
              </a:rPr>
              <a:t>The dust cover or book </a:t>
            </a:r>
            <a:r>
              <a:rPr sz="2700" b="1" spc="-5" dirty="0">
                <a:latin typeface="Times New Roman"/>
                <a:cs typeface="Times New Roman"/>
              </a:rPr>
              <a:t>jacket </a:t>
            </a:r>
            <a:r>
              <a:rPr sz="2700" b="1" dirty="0">
                <a:latin typeface="Times New Roman"/>
                <a:cs typeface="Times New Roman"/>
              </a:rPr>
              <a:t>is a </a:t>
            </a:r>
            <a:r>
              <a:rPr sz="2700" b="1" spc="5" dirty="0">
                <a:latin typeface="Times New Roman"/>
                <a:cs typeface="Times New Roman"/>
              </a:rPr>
              <a:t>20</a:t>
            </a:r>
            <a:r>
              <a:rPr sz="2700" b="1" spc="7" baseline="24691" dirty="0">
                <a:latin typeface="Times New Roman"/>
                <a:cs typeface="Times New Roman"/>
              </a:rPr>
              <a:t>th </a:t>
            </a:r>
            <a:r>
              <a:rPr sz="2700" b="1" dirty="0">
                <a:latin typeface="Times New Roman"/>
                <a:cs typeface="Times New Roman"/>
              </a:rPr>
              <a:t>century  innovation.</a:t>
            </a:r>
            <a:endParaRPr sz="2700">
              <a:latin typeface="Times New Roman"/>
              <a:cs typeface="Times New Roman"/>
            </a:endParaRPr>
          </a:p>
          <a:p>
            <a:pPr marL="25400" marR="548005">
              <a:lnSpc>
                <a:spcPct val="100000"/>
              </a:lnSpc>
              <a:spcBef>
                <a:spcPts val="1205"/>
              </a:spcBef>
              <a:buSzPct val="96296"/>
              <a:buFont typeface="Wingdings"/>
              <a:buChar char=""/>
              <a:tabLst>
                <a:tab pos="332105" algn="l"/>
              </a:tabLst>
            </a:pPr>
            <a:r>
              <a:rPr sz="2700" b="1" spc="-5" dirty="0">
                <a:latin typeface="Times New Roman"/>
                <a:cs typeface="Times New Roman"/>
              </a:rPr>
              <a:t>Cheap </a:t>
            </a:r>
            <a:r>
              <a:rPr sz="2700" b="1" dirty="0">
                <a:latin typeface="Times New Roman"/>
                <a:cs typeface="Times New Roman"/>
              </a:rPr>
              <a:t>paperback editions </a:t>
            </a:r>
            <a:r>
              <a:rPr sz="2700" b="1" spc="-15" dirty="0">
                <a:latin typeface="Times New Roman"/>
                <a:cs typeface="Times New Roman"/>
              </a:rPr>
              <a:t>were </a:t>
            </a:r>
            <a:r>
              <a:rPr sz="2700" b="1" spc="-10" dirty="0">
                <a:latin typeface="Times New Roman"/>
                <a:cs typeface="Times New Roman"/>
              </a:rPr>
              <a:t>brought </a:t>
            </a:r>
            <a:r>
              <a:rPr sz="2700" b="1" dirty="0">
                <a:latin typeface="Times New Roman"/>
                <a:cs typeface="Times New Roman"/>
              </a:rPr>
              <a:t>to  counter the effect of the </a:t>
            </a:r>
            <a:r>
              <a:rPr sz="2700" b="1" spc="-15" dirty="0">
                <a:latin typeface="Times New Roman"/>
                <a:cs typeface="Times New Roman"/>
              </a:rPr>
              <a:t>Great </a:t>
            </a:r>
            <a:r>
              <a:rPr sz="2700" b="1" spc="-5" dirty="0">
                <a:latin typeface="Times New Roman"/>
                <a:cs typeface="Times New Roman"/>
              </a:rPr>
              <a:t>Depression </a:t>
            </a:r>
            <a:r>
              <a:rPr sz="2700" b="1" dirty="0">
                <a:latin typeface="Times New Roman"/>
                <a:cs typeface="Times New Roman"/>
              </a:rPr>
              <a:t>in</a:t>
            </a:r>
            <a:r>
              <a:rPr sz="2700" b="1" spc="-120" dirty="0">
                <a:latin typeface="Times New Roman"/>
                <a:cs typeface="Times New Roman"/>
              </a:rPr>
              <a:t> </a:t>
            </a:r>
            <a:r>
              <a:rPr sz="2700" b="1" dirty="0">
                <a:latin typeface="Times New Roman"/>
                <a:cs typeface="Times New Roman"/>
              </a:rPr>
              <a:t>the  1930s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object 2"/>
          <p:cNvSpPr txBox="1">
            <a:spLocks noGrp="1"/>
          </p:cNvSpPr>
          <p:nvPr>
            <p:ph type="title"/>
          </p:nvPr>
        </p:nvSpPr>
        <p:spPr>
          <a:xfrm>
            <a:off x="1679194" y="1327403"/>
            <a:ext cx="5616575" cy="5461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India and the </a:t>
            </a:r>
            <a:r>
              <a:rPr sz="3600" spc="-45" dirty="0">
                <a:solidFill>
                  <a:srgbClr val="FF0000"/>
                </a:solidFill>
              </a:rPr>
              <a:t>World </a:t>
            </a:r>
            <a:r>
              <a:rPr sz="3600" dirty="0">
                <a:solidFill>
                  <a:srgbClr val="FF0000"/>
                </a:solidFill>
              </a:rPr>
              <a:t>of</a:t>
            </a:r>
            <a:r>
              <a:rPr sz="3600" spc="-5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Print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48733" name="object 3"/>
          <p:cNvSpPr txBox="1"/>
          <p:nvPr/>
        </p:nvSpPr>
        <p:spPr>
          <a:xfrm>
            <a:off x="1031544" y="2297683"/>
            <a:ext cx="7233284" cy="2501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  <a:buSzPct val="96000"/>
              <a:buFont typeface="Wingdings"/>
              <a:buChar char=""/>
              <a:tabLst>
                <a:tab pos="334010" algn="l"/>
                <a:tab pos="1228725" algn="l"/>
                <a:tab pos="3112770" algn="l"/>
                <a:tab pos="5159375" algn="l"/>
                <a:tab pos="5240020" algn="l"/>
                <a:tab pos="6092190" algn="l"/>
              </a:tabLst>
            </a:pPr>
            <a:r>
              <a:rPr sz="2500" b="1" spc="-5" dirty="0">
                <a:latin typeface="Times New Roman"/>
                <a:cs typeface="Times New Roman"/>
              </a:rPr>
              <a:t>The	Port</a:t>
            </a:r>
            <a:r>
              <a:rPr sz="2500" b="1" dirty="0">
                <a:latin typeface="Times New Roman"/>
                <a:cs typeface="Times New Roman"/>
              </a:rPr>
              <a:t>u</a:t>
            </a:r>
            <a:r>
              <a:rPr sz="2500" b="1" spc="-5" dirty="0">
                <a:latin typeface="Times New Roman"/>
                <a:cs typeface="Times New Roman"/>
              </a:rPr>
              <a:t>guese</a:t>
            </a:r>
            <a:r>
              <a:rPr sz="2500" b="1" dirty="0">
                <a:latin typeface="Times New Roman"/>
                <a:cs typeface="Times New Roman"/>
              </a:rPr>
              <a:t>	m</a:t>
            </a:r>
            <a:r>
              <a:rPr sz="2500" b="1" spc="-5" dirty="0">
                <a:latin typeface="Times New Roman"/>
                <a:cs typeface="Times New Roman"/>
              </a:rPr>
              <a:t>issio</a:t>
            </a:r>
            <a:r>
              <a:rPr sz="2500" b="1" dirty="0">
                <a:latin typeface="Times New Roman"/>
                <a:cs typeface="Times New Roman"/>
              </a:rPr>
              <a:t>n</a:t>
            </a:r>
            <a:r>
              <a:rPr sz="2500" b="1" spc="5" dirty="0">
                <a:latin typeface="Times New Roman"/>
                <a:cs typeface="Times New Roman"/>
              </a:rPr>
              <a:t>a</a:t>
            </a:r>
            <a:r>
              <a:rPr sz="2500" b="1" spc="-5" dirty="0">
                <a:latin typeface="Times New Roman"/>
                <a:cs typeface="Times New Roman"/>
              </a:rPr>
              <a:t>r</a:t>
            </a:r>
            <a:r>
              <a:rPr sz="2500" b="1" dirty="0">
                <a:latin typeface="Times New Roman"/>
                <a:cs typeface="Times New Roman"/>
              </a:rPr>
              <a:t>i</a:t>
            </a:r>
            <a:r>
              <a:rPr sz="2500" b="1" spc="-5" dirty="0">
                <a:latin typeface="Times New Roman"/>
                <a:cs typeface="Times New Roman"/>
              </a:rPr>
              <a:t>es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f</a:t>
            </a:r>
            <a:r>
              <a:rPr sz="2500" b="1" dirty="0">
                <a:latin typeface="Times New Roman"/>
                <a:cs typeface="Times New Roman"/>
              </a:rPr>
              <a:t>i</a:t>
            </a:r>
            <a:r>
              <a:rPr sz="2500" b="1" spc="-5" dirty="0">
                <a:latin typeface="Times New Roman"/>
                <a:cs typeface="Times New Roman"/>
              </a:rPr>
              <a:t>r</a:t>
            </a:r>
            <a:r>
              <a:rPr sz="2500" b="1" dirty="0">
                <a:latin typeface="Times New Roman"/>
                <a:cs typeface="Times New Roman"/>
              </a:rPr>
              <a:t>s</a:t>
            </a:r>
            <a:r>
              <a:rPr sz="2500" b="1" spc="-5" dirty="0">
                <a:latin typeface="Times New Roman"/>
                <a:cs typeface="Times New Roman"/>
              </a:rPr>
              <a:t>t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b</a:t>
            </a:r>
            <a:r>
              <a:rPr sz="2500" b="1" spc="-50" dirty="0">
                <a:latin typeface="Times New Roman"/>
                <a:cs typeface="Times New Roman"/>
              </a:rPr>
              <a:t>r</a:t>
            </a:r>
            <a:r>
              <a:rPr sz="2500" b="1" spc="-5" dirty="0">
                <a:latin typeface="Times New Roman"/>
                <a:cs typeface="Times New Roman"/>
              </a:rPr>
              <a:t>o</a:t>
            </a:r>
            <a:r>
              <a:rPr sz="2500" b="1" dirty="0">
                <a:latin typeface="Times New Roman"/>
                <a:cs typeface="Times New Roman"/>
              </a:rPr>
              <a:t>u</a:t>
            </a:r>
            <a:r>
              <a:rPr sz="2500" b="1" spc="-5" dirty="0">
                <a:latin typeface="Times New Roman"/>
                <a:cs typeface="Times New Roman"/>
              </a:rPr>
              <a:t>g</a:t>
            </a:r>
            <a:r>
              <a:rPr sz="2500" b="1" spc="10" dirty="0">
                <a:latin typeface="Times New Roman"/>
                <a:cs typeface="Times New Roman"/>
              </a:rPr>
              <a:t>h</a:t>
            </a:r>
            <a:r>
              <a:rPr sz="2500" b="1" spc="-5" dirty="0">
                <a:latin typeface="Times New Roman"/>
                <a:cs typeface="Times New Roman"/>
              </a:rPr>
              <a:t>t  printing </a:t>
            </a:r>
            <a:r>
              <a:rPr sz="2500" b="1" spc="-15" dirty="0">
                <a:latin typeface="Times New Roman"/>
                <a:cs typeface="Times New Roman"/>
              </a:rPr>
              <a:t>press </a:t>
            </a:r>
            <a:r>
              <a:rPr sz="2500" b="1" spc="-5" dirty="0">
                <a:latin typeface="Times New Roman"/>
                <a:cs typeface="Times New Roman"/>
              </a:rPr>
              <a:t>to Goa in</a:t>
            </a:r>
            <a:r>
              <a:rPr sz="2500" b="1" spc="16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the</a:t>
            </a:r>
            <a:r>
              <a:rPr sz="2500" b="1" spc="2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mid-16</a:t>
            </a:r>
            <a:r>
              <a:rPr sz="2475" b="1" spc="-7" baseline="25252" dirty="0">
                <a:latin typeface="Times New Roman"/>
                <a:cs typeface="Times New Roman"/>
              </a:rPr>
              <a:t>th		</a:t>
            </a:r>
            <a:r>
              <a:rPr sz="2500" b="1" spc="-20" dirty="0">
                <a:latin typeface="Times New Roman"/>
                <a:cs typeface="Times New Roman"/>
              </a:rPr>
              <a:t>century.</a:t>
            </a:r>
            <a:endParaRPr sz="2500">
              <a:latin typeface="Times New Roman"/>
              <a:cs typeface="Times New Roman"/>
            </a:endParaRPr>
          </a:p>
          <a:p>
            <a:pPr marL="333375" indent="-283210">
              <a:lnSpc>
                <a:spcPct val="100000"/>
              </a:lnSpc>
              <a:spcBef>
                <a:spcPts val="2400"/>
              </a:spcBef>
              <a:buSzPct val="96000"/>
              <a:buFont typeface="Wingdings"/>
              <a:buChar char=""/>
              <a:tabLst>
                <a:tab pos="334010" algn="l"/>
              </a:tabLst>
            </a:pPr>
            <a:r>
              <a:rPr sz="2500" b="1" spc="-5" dirty="0">
                <a:latin typeface="Times New Roman"/>
                <a:cs typeface="Times New Roman"/>
              </a:rPr>
              <a:t>The first books </a:t>
            </a:r>
            <a:r>
              <a:rPr sz="2500" b="1" spc="-20" dirty="0">
                <a:latin typeface="Times New Roman"/>
                <a:cs typeface="Times New Roman"/>
              </a:rPr>
              <a:t>were </a:t>
            </a:r>
            <a:r>
              <a:rPr sz="2500" b="1" spc="-5" dirty="0">
                <a:latin typeface="Times New Roman"/>
                <a:cs typeface="Times New Roman"/>
              </a:rPr>
              <a:t>printed in Konkani</a:t>
            </a:r>
            <a:r>
              <a:rPr sz="2500" b="1" spc="15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language.</a:t>
            </a:r>
            <a:endParaRPr sz="2500">
              <a:latin typeface="Times New Roman"/>
              <a:cs typeface="Times New Roman"/>
            </a:endParaRPr>
          </a:p>
          <a:p>
            <a:pPr marL="50800" marR="43815">
              <a:lnSpc>
                <a:spcPct val="100000"/>
              </a:lnSpc>
              <a:spcBef>
                <a:spcPts val="2400"/>
              </a:spcBef>
              <a:buSzPct val="96000"/>
              <a:buFont typeface="Wingdings"/>
              <a:buChar char=""/>
              <a:tabLst>
                <a:tab pos="334010" algn="l"/>
                <a:tab pos="885825" algn="l"/>
                <a:tab pos="1781810" algn="l"/>
                <a:tab pos="2740660" algn="l"/>
                <a:tab pos="3240405" algn="l"/>
                <a:tab pos="4217670" algn="l"/>
                <a:tab pos="4911090" algn="l"/>
                <a:tab pos="5727700" algn="l"/>
                <a:tab pos="6917055" algn="l"/>
              </a:tabLst>
            </a:pPr>
            <a:r>
              <a:rPr sz="2500" b="1" spc="-5" dirty="0">
                <a:latin typeface="Times New Roman"/>
                <a:cs typeface="Times New Roman"/>
              </a:rPr>
              <a:t>By	1674,	abo</a:t>
            </a:r>
            <a:r>
              <a:rPr sz="2500" b="1" dirty="0">
                <a:latin typeface="Times New Roman"/>
                <a:cs typeface="Times New Roman"/>
              </a:rPr>
              <a:t>u</a:t>
            </a:r>
            <a:r>
              <a:rPr sz="2500" b="1" spc="-5" dirty="0">
                <a:latin typeface="Times New Roman"/>
                <a:cs typeface="Times New Roman"/>
              </a:rPr>
              <a:t>t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50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boo</a:t>
            </a:r>
            <a:r>
              <a:rPr sz="2500" b="1" dirty="0">
                <a:latin typeface="Times New Roman"/>
                <a:cs typeface="Times New Roman"/>
              </a:rPr>
              <a:t>k</a:t>
            </a:r>
            <a:r>
              <a:rPr sz="2500" b="1" spc="-5" dirty="0">
                <a:latin typeface="Times New Roman"/>
                <a:cs typeface="Times New Roman"/>
              </a:rPr>
              <a:t>s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had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been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pr</a:t>
            </a:r>
            <a:r>
              <a:rPr sz="2500" b="1" spc="5" dirty="0">
                <a:latin typeface="Times New Roman"/>
                <a:cs typeface="Times New Roman"/>
              </a:rPr>
              <a:t>i</a:t>
            </a:r>
            <a:r>
              <a:rPr sz="2500" b="1" spc="-5" dirty="0">
                <a:latin typeface="Times New Roman"/>
                <a:cs typeface="Times New Roman"/>
              </a:rPr>
              <a:t>nted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in  Konkani and Kanara</a:t>
            </a:r>
            <a:r>
              <a:rPr sz="2500" b="1" spc="15" dirty="0">
                <a:latin typeface="Times New Roman"/>
                <a:cs typeface="Times New Roman"/>
              </a:rPr>
              <a:t> </a:t>
            </a:r>
            <a:r>
              <a:rPr sz="2500" b="1" spc="-5" dirty="0">
                <a:latin typeface="Times New Roman"/>
                <a:cs typeface="Times New Roman"/>
              </a:rPr>
              <a:t>Languages.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48734" name="object 4"/>
          <p:cNvSpPr txBox="1"/>
          <p:nvPr/>
        </p:nvSpPr>
        <p:spPr>
          <a:xfrm>
            <a:off x="5114925" y="5117719"/>
            <a:ext cx="3112770" cy="11169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95"/>
              </a:spcBef>
              <a:tabLst>
                <a:tab pos="513715" algn="l"/>
                <a:tab pos="734695" algn="l"/>
                <a:tab pos="1551305" algn="l"/>
                <a:tab pos="1717675" algn="l"/>
                <a:tab pos="2465070" algn="l"/>
                <a:tab pos="2588260" algn="l"/>
              </a:tabLst>
            </a:pPr>
            <a:r>
              <a:rPr sz="2500" b="1" spc="-5" dirty="0">
                <a:latin typeface="Times New Roman"/>
                <a:cs typeface="Times New Roman"/>
              </a:rPr>
              <a:t>t</a:t>
            </a:r>
            <a:r>
              <a:rPr sz="2500" b="1" spc="5" dirty="0">
                <a:latin typeface="Times New Roman"/>
                <a:cs typeface="Times New Roman"/>
              </a:rPr>
              <a:t>h</a:t>
            </a:r>
            <a:r>
              <a:rPr sz="2500" b="1" spc="-5" dirty="0">
                <a:latin typeface="Times New Roman"/>
                <a:cs typeface="Times New Roman"/>
              </a:rPr>
              <a:t>e</a:t>
            </a:r>
            <a:r>
              <a:rPr sz="2500" b="1" dirty="0">
                <a:latin typeface="Times New Roman"/>
                <a:cs typeface="Times New Roman"/>
              </a:rPr>
              <a:t>		</a:t>
            </a:r>
            <a:r>
              <a:rPr sz="2500" b="1" spc="-5" dirty="0">
                <a:latin typeface="Times New Roman"/>
                <a:cs typeface="Times New Roman"/>
              </a:rPr>
              <a:t>f</a:t>
            </a:r>
            <a:r>
              <a:rPr sz="2500" b="1" dirty="0">
                <a:latin typeface="Times New Roman"/>
                <a:cs typeface="Times New Roman"/>
              </a:rPr>
              <a:t>i</a:t>
            </a:r>
            <a:r>
              <a:rPr sz="2500" b="1" spc="-5" dirty="0">
                <a:latin typeface="Times New Roman"/>
                <a:cs typeface="Times New Roman"/>
              </a:rPr>
              <a:t>r</a:t>
            </a:r>
            <a:r>
              <a:rPr sz="2500" b="1" dirty="0">
                <a:latin typeface="Times New Roman"/>
                <a:cs typeface="Times New Roman"/>
              </a:rPr>
              <a:t>s</a:t>
            </a:r>
            <a:r>
              <a:rPr sz="2500" b="1" spc="-5" dirty="0">
                <a:latin typeface="Times New Roman"/>
                <a:cs typeface="Times New Roman"/>
              </a:rPr>
              <a:t>t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229" dirty="0">
                <a:latin typeface="Times New Roman"/>
                <a:cs typeface="Times New Roman"/>
              </a:rPr>
              <a:t>T</a:t>
            </a:r>
            <a:r>
              <a:rPr sz="2500" b="1" spc="-5" dirty="0">
                <a:latin typeface="Times New Roman"/>
                <a:cs typeface="Times New Roman"/>
              </a:rPr>
              <a:t>a</a:t>
            </a:r>
            <a:r>
              <a:rPr sz="2500" b="1" dirty="0">
                <a:latin typeface="Times New Roman"/>
                <a:cs typeface="Times New Roman"/>
              </a:rPr>
              <a:t>m</a:t>
            </a:r>
            <a:r>
              <a:rPr sz="2500" b="1" spc="5" dirty="0">
                <a:latin typeface="Times New Roman"/>
                <a:cs typeface="Times New Roman"/>
              </a:rPr>
              <a:t>i</a:t>
            </a:r>
            <a:r>
              <a:rPr sz="2500" b="1" spc="-5" dirty="0">
                <a:latin typeface="Times New Roman"/>
                <a:cs typeface="Times New Roman"/>
              </a:rPr>
              <a:t>l</a:t>
            </a:r>
            <a:r>
              <a:rPr sz="2500" b="1" dirty="0">
                <a:latin typeface="Times New Roman"/>
                <a:cs typeface="Times New Roman"/>
              </a:rPr>
              <a:t>		</a:t>
            </a:r>
            <a:r>
              <a:rPr sz="2500" b="1" spc="-5" dirty="0">
                <a:latin typeface="Times New Roman"/>
                <a:cs typeface="Times New Roman"/>
              </a:rPr>
              <a:t>and  </a:t>
            </a:r>
            <a:r>
              <a:rPr sz="2500" b="1" spc="5" dirty="0">
                <a:latin typeface="Times New Roman"/>
                <a:cs typeface="Times New Roman"/>
              </a:rPr>
              <a:t>a</a:t>
            </a:r>
            <a:r>
              <a:rPr sz="2500" b="1" spc="-5" dirty="0">
                <a:latin typeface="Times New Roman"/>
                <a:cs typeface="Times New Roman"/>
              </a:rPr>
              <a:t>t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Cochin</a:t>
            </a:r>
            <a:r>
              <a:rPr sz="2500" b="1" dirty="0">
                <a:latin typeface="Times New Roman"/>
                <a:cs typeface="Times New Roman"/>
              </a:rPr>
              <a:t>		</a:t>
            </a:r>
            <a:r>
              <a:rPr sz="2500" b="1" spc="-5" dirty="0">
                <a:latin typeface="Times New Roman"/>
                <a:cs typeface="Times New Roman"/>
              </a:rPr>
              <a:t>and</a:t>
            </a:r>
            <a:r>
              <a:rPr sz="2500" b="1" dirty="0">
                <a:latin typeface="Times New Roman"/>
                <a:cs typeface="Times New Roman"/>
              </a:rPr>
              <a:t>	</a:t>
            </a:r>
            <a:r>
              <a:rPr sz="2500" b="1" spc="-5" dirty="0">
                <a:latin typeface="Times New Roman"/>
                <a:cs typeface="Times New Roman"/>
              </a:rPr>
              <a:t>1713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48735" name="object 5"/>
          <p:cNvSpPr txBox="1"/>
          <p:nvPr/>
        </p:nvSpPr>
        <p:spPr>
          <a:xfrm>
            <a:off x="1069644" y="5117719"/>
            <a:ext cx="3864610" cy="1116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6000"/>
              <a:buFont typeface="Wingdings"/>
              <a:buChar char=""/>
              <a:tabLst>
                <a:tab pos="295910" algn="l"/>
              </a:tabLst>
            </a:pPr>
            <a:r>
              <a:rPr sz="2500" b="1" spc="-5" dirty="0">
                <a:latin typeface="Times New Roman"/>
                <a:cs typeface="Times New Roman"/>
              </a:rPr>
              <a:t>Catholic priests printed  Malayalam book in 1579  </a:t>
            </a:r>
            <a:r>
              <a:rPr sz="2500" b="1" spc="-20" dirty="0">
                <a:latin typeface="Times New Roman"/>
                <a:cs typeface="Times New Roman"/>
              </a:rPr>
              <a:t>respectively.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object 2"/>
          <p:cNvSpPr txBox="1"/>
          <p:nvPr/>
        </p:nvSpPr>
        <p:spPr>
          <a:xfrm>
            <a:off x="993444" y="2307462"/>
            <a:ext cx="7004050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304925" algn="l"/>
                <a:tab pos="2240915" algn="l"/>
                <a:tab pos="3322954" algn="l"/>
                <a:tab pos="4881880" algn="l"/>
                <a:tab pos="608012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om</a:t>
            </a:r>
            <a:r>
              <a:rPr sz="2800" b="1" dirty="0">
                <a:latin typeface="Times New Roman"/>
                <a:cs typeface="Times New Roman"/>
              </a:rPr>
              <a:t>	1780</a:t>
            </a:r>
            <a:r>
              <a:rPr sz="2800" b="1" spc="-5" dirty="0">
                <a:latin typeface="Times New Roman"/>
                <a:cs typeface="Times New Roman"/>
              </a:rPr>
              <a:t>,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J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mes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Au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u</a:t>
            </a:r>
            <a:r>
              <a:rPr sz="2800" b="1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Hic</a:t>
            </a:r>
            <a:r>
              <a:rPr sz="2800" b="1" spc="-20" dirty="0">
                <a:latin typeface="Times New Roman"/>
                <a:cs typeface="Times New Roman"/>
              </a:rPr>
              <a:t>k</a:t>
            </a:r>
            <a:r>
              <a:rPr sz="2800" b="1" spc="-5" dirty="0">
                <a:latin typeface="Times New Roman"/>
                <a:cs typeface="Times New Roman"/>
              </a:rPr>
              <a:t>ey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b</a:t>
            </a:r>
            <a:r>
              <a:rPr sz="2800" b="1" spc="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ga</a:t>
            </a:r>
            <a:r>
              <a:rPr sz="2800" b="1" spc="-5" dirty="0">
                <a:latin typeface="Times New Roman"/>
                <a:cs typeface="Times New Roman"/>
              </a:rPr>
              <a:t>n  to edit the Bengal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Gazette.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37" name="object 3"/>
          <p:cNvSpPr txBox="1"/>
          <p:nvPr/>
        </p:nvSpPr>
        <p:spPr>
          <a:xfrm>
            <a:off x="993444" y="3312998"/>
            <a:ext cx="7010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890269" algn="l"/>
                <a:tab pos="1762125" algn="l"/>
                <a:tab pos="2699385" algn="l"/>
                <a:tab pos="4044950" algn="l"/>
                <a:tab pos="53574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It	</a:t>
            </a:r>
            <a:r>
              <a:rPr sz="2800" b="1" spc="-15" dirty="0">
                <a:latin typeface="Times New Roman"/>
                <a:cs typeface="Times New Roman"/>
              </a:rPr>
              <a:t>was	</a:t>
            </a:r>
            <a:r>
              <a:rPr sz="2800" b="1" dirty="0">
                <a:latin typeface="Times New Roman"/>
                <a:cs typeface="Times New Roman"/>
              </a:rPr>
              <a:t>first	</a:t>
            </a:r>
            <a:r>
              <a:rPr sz="2800" b="1" spc="-10" dirty="0">
                <a:latin typeface="Times New Roman"/>
                <a:cs typeface="Times New Roman"/>
              </a:rPr>
              <a:t>weekly	</a:t>
            </a:r>
            <a:r>
              <a:rPr sz="2800" b="1" dirty="0">
                <a:latin typeface="Times New Roman"/>
                <a:cs typeface="Times New Roman"/>
              </a:rPr>
              <a:t>Indian	</a:t>
            </a:r>
            <a:r>
              <a:rPr sz="2800" b="1" spc="-5" dirty="0">
                <a:latin typeface="Times New Roman"/>
                <a:cs typeface="Times New Roman"/>
              </a:rPr>
              <a:t>newspaper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38" name="object 4"/>
          <p:cNvSpPr txBox="1"/>
          <p:nvPr/>
        </p:nvSpPr>
        <p:spPr>
          <a:xfrm>
            <a:off x="993444" y="3587267"/>
            <a:ext cx="7004684" cy="1574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800" b="1" spc="-10" dirty="0">
                <a:latin typeface="Times New Roman"/>
                <a:cs typeface="Times New Roman"/>
              </a:rPr>
              <a:t>brought </a:t>
            </a:r>
            <a:r>
              <a:rPr sz="2800" b="1" dirty="0">
                <a:latin typeface="Times New Roman"/>
                <a:cs typeface="Times New Roman"/>
              </a:rPr>
              <a:t>out by Gangadhar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Bhattacharya.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Hickey also published a </a:t>
            </a:r>
            <a:r>
              <a:rPr sz="2800" b="1" dirty="0">
                <a:latin typeface="Times New Roman"/>
                <a:cs typeface="Times New Roman"/>
              </a:rPr>
              <a:t>lot of </a:t>
            </a:r>
            <a:r>
              <a:rPr sz="2800" b="1" spc="-5" dirty="0">
                <a:latin typeface="Times New Roman"/>
                <a:cs typeface="Times New Roman"/>
              </a:rPr>
              <a:t>gossip </a:t>
            </a:r>
            <a:r>
              <a:rPr sz="2800" b="1" dirty="0">
                <a:latin typeface="Times New Roman"/>
                <a:cs typeface="Times New Roman"/>
              </a:rPr>
              <a:t>about  </a:t>
            </a:r>
            <a:r>
              <a:rPr sz="2800" b="1" spc="-5" dirty="0">
                <a:latin typeface="Times New Roman"/>
                <a:cs typeface="Times New Roman"/>
              </a:rPr>
              <a:t>the senior </a:t>
            </a:r>
            <a:r>
              <a:rPr sz="2800" b="1" dirty="0">
                <a:latin typeface="Times New Roman"/>
                <a:cs typeface="Times New Roman"/>
              </a:rPr>
              <a:t>officials </a:t>
            </a:r>
            <a:r>
              <a:rPr sz="2800" b="1" spc="-5" dirty="0">
                <a:latin typeface="Times New Roman"/>
                <a:cs typeface="Times New Roman"/>
              </a:rPr>
              <a:t>of the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Company.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39" name="object 5"/>
          <p:cNvSpPr txBox="1"/>
          <p:nvPr/>
        </p:nvSpPr>
        <p:spPr>
          <a:xfrm>
            <a:off x="993444" y="5325567"/>
            <a:ext cx="7004684" cy="8502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2291080" algn="l"/>
                <a:tab pos="4002404" algn="l"/>
                <a:tab pos="56667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Go</a:t>
            </a:r>
            <a:r>
              <a:rPr sz="2800" b="1" dirty="0">
                <a:latin typeface="Times New Roman"/>
                <a:cs typeface="Times New Roman"/>
              </a:rPr>
              <a:t>v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G</a:t>
            </a:r>
            <a:r>
              <a:rPr sz="2800" b="1" spc="-15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ner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60" dirty="0">
                <a:latin typeface="Times New Roman"/>
                <a:cs typeface="Times New Roman"/>
              </a:rPr>
              <a:t>W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Has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</a:t>
            </a:r>
            <a:r>
              <a:rPr sz="2800" b="1" spc="5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s  persecuted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30" dirty="0">
                <a:latin typeface="Times New Roman"/>
                <a:cs typeface="Times New Roman"/>
              </a:rPr>
              <a:t>Hickey.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object 2"/>
          <p:cNvSpPr txBox="1"/>
          <p:nvPr/>
        </p:nvSpPr>
        <p:spPr>
          <a:xfrm>
            <a:off x="3231007" y="2459862"/>
            <a:ext cx="4766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29764" algn="l"/>
                <a:tab pos="42786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Has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in</a:t>
            </a:r>
            <a:r>
              <a:rPr sz="2800" b="1" spc="5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encoura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ed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44" name="object 3"/>
          <p:cNvSpPr txBox="1"/>
          <p:nvPr/>
        </p:nvSpPr>
        <p:spPr>
          <a:xfrm>
            <a:off x="1145844" y="2459862"/>
            <a:ext cx="1802764" cy="1688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40" dirty="0">
                <a:latin typeface="Times New Roman"/>
                <a:cs typeface="Times New Roman"/>
              </a:rPr>
              <a:t>Warren  </a:t>
            </a:r>
            <a:r>
              <a:rPr sz="2800" b="1" spc="-5" dirty="0">
                <a:latin typeface="Times New Roman"/>
                <a:cs typeface="Times New Roman"/>
              </a:rPr>
              <a:t>publication  n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25" dirty="0">
                <a:latin typeface="Times New Roman"/>
                <a:cs typeface="Times New Roman"/>
              </a:rPr>
              <a:t>w</a:t>
            </a:r>
            <a:r>
              <a:rPr sz="2800" b="1" spc="-5" dirty="0">
                <a:latin typeface="Times New Roman"/>
                <a:cs typeface="Times New Roman"/>
              </a:rPr>
              <a:t>sp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800" b="1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rs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45" name="object 4"/>
          <p:cNvSpPr txBox="1"/>
          <p:nvPr/>
        </p:nvSpPr>
        <p:spPr>
          <a:xfrm>
            <a:off x="3177667" y="2886582"/>
            <a:ext cx="2578100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10515">
              <a:lnSpc>
                <a:spcPct val="100000"/>
              </a:lnSpc>
              <a:spcBef>
                <a:spcPts val="95"/>
              </a:spcBef>
              <a:tabLst>
                <a:tab pos="562610" algn="l"/>
                <a:tab pos="1242060" algn="l"/>
                <a:tab pos="1894205" algn="l"/>
              </a:tabLst>
            </a:pP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f</a:t>
            </a:r>
            <a:r>
              <a:rPr sz="2800" b="1" spc="-5" dirty="0">
                <a:latin typeface="Times New Roman"/>
                <a:cs typeface="Times New Roman"/>
              </a:rPr>
              <a:t>ficially  to	</a:t>
            </a:r>
            <a:r>
              <a:rPr sz="2800" b="1" spc="-15" dirty="0">
                <a:latin typeface="Times New Roman"/>
                <a:cs typeface="Times New Roman"/>
              </a:rPr>
              <a:t>protect	</a:t>
            </a:r>
            <a:r>
              <a:rPr sz="2800" b="1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46" name="object 5"/>
          <p:cNvSpPr txBox="1"/>
          <p:nvPr/>
        </p:nvSpPr>
        <p:spPr>
          <a:xfrm>
            <a:off x="5788533" y="2886582"/>
            <a:ext cx="2212975" cy="1269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63880">
              <a:lnSpc>
                <a:spcPct val="100000"/>
              </a:lnSpc>
              <a:spcBef>
                <a:spcPts val="95"/>
              </a:spcBef>
              <a:tabLst>
                <a:tab pos="1173480" algn="l"/>
                <a:tab pos="172402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sancti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ned  ima</a:t>
            </a:r>
            <a:r>
              <a:rPr sz="2800" b="1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of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747" name="object 6"/>
          <p:cNvSpPr txBox="1"/>
          <p:nvPr/>
        </p:nvSpPr>
        <p:spPr>
          <a:xfrm>
            <a:off x="1145844" y="3740277"/>
            <a:ext cx="3204210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colonial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government.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object 2"/>
          <p:cNvSpPr txBox="1"/>
          <p:nvPr/>
        </p:nvSpPr>
        <p:spPr>
          <a:xfrm>
            <a:off x="1222044" y="2383662"/>
            <a:ext cx="6838950" cy="36696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Print </a:t>
            </a:r>
            <a:r>
              <a:rPr sz="2800" b="1" spc="-10" dirty="0">
                <a:latin typeface="Times New Roman"/>
                <a:cs typeface="Times New Roman"/>
              </a:rPr>
              <a:t>culture </a:t>
            </a:r>
            <a:r>
              <a:rPr sz="2800" b="1" spc="-5" dirty="0">
                <a:latin typeface="Times New Roman"/>
                <a:cs typeface="Times New Roman"/>
              </a:rPr>
              <a:t>helped in </a:t>
            </a:r>
            <a:r>
              <a:rPr sz="2800" b="1" dirty="0">
                <a:latin typeface="Times New Roman"/>
                <a:cs typeface="Times New Roman"/>
              </a:rPr>
              <a:t>initiating </a:t>
            </a:r>
            <a:r>
              <a:rPr sz="2800" b="1" spc="-5" dirty="0">
                <a:latin typeface="Times New Roman"/>
                <a:cs typeface="Times New Roman"/>
              </a:rPr>
              <a:t>new  debate on </a:t>
            </a:r>
            <a:r>
              <a:rPr sz="2800" b="1" spc="-10" dirty="0">
                <a:latin typeface="Times New Roman"/>
                <a:cs typeface="Times New Roman"/>
              </a:rPr>
              <a:t>religious, </a:t>
            </a:r>
            <a:r>
              <a:rPr sz="2800" b="1" spc="-5" dirty="0">
                <a:latin typeface="Times New Roman"/>
                <a:cs typeface="Times New Roman"/>
              </a:rPr>
              <a:t>social and political issues  in </a:t>
            </a:r>
            <a:r>
              <a:rPr sz="2800" b="1" dirty="0">
                <a:latin typeface="Times New Roman"/>
                <a:cs typeface="Times New Roman"/>
              </a:rPr>
              <a:t>India.</a:t>
            </a:r>
            <a:endParaRPr sz="2800">
              <a:latin typeface="Times New Roman"/>
              <a:cs typeface="Times New Roman"/>
            </a:endParaRPr>
          </a:p>
          <a:p>
            <a:pPr marL="12700" marR="718820">
              <a:lnSpc>
                <a:spcPct val="100000"/>
              </a:lnSpc>
              <a:spcBef>
                <a:spcPts val="12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dirty="0">
                <a:latin typeface="Times New Roman"/>
                <a:cs typeface="Times New Roman"/>
              </a:rPr>
              <a:t>existing </a:t>
            </a:r>
            <a:r>
              <a:rPr sz="2800" b="1" spc="-10" dirty="0">
                <a:latin typeface="Times New Roman"/>
                <a:cs typeface="Times New Roman"/>
              </a:rPr>
              <a:t>religious </a:t>
            </a:r>
            <a:r>
              <a:rPr sz="2800" b="1" spc="-5" dirty="0">
                <a:latin typeface="Times New Roman"/>
                <a:cs typeface="Times New Roman"/>
              </a:rPr>
              <a:t>practices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were  </a:t>
            </a:r>
            <a:r>
              <a:rPr sz="2800" b="1" spc="-10" dirty="0">
                <a:latin typeface="Times New Roman"/>
                <a:cs typeface="Times New Roman"/>
              </a:rPr>
              <a:t>criticized.</a:t>
            </a:r>
            <a:endParaRPr sz="2800">
              <a:latin typeface="Times New Roman"/>
              <a:cs typeface="Times New Roman"/>
            </a:endParaRPr>
          </a:p>
          <a:p>
            <a:pPr marL="12700" marR="29845">
              <a:lnSpc>
                <a:spcPct val="100000"/>
              </a:lnSpc>
              <a:spcBef>
                <a:spcPts val="12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Rammohun Roy </a:t>
            </a:r>
            <a:r>
              <a:rPr sz="2800" b="1" dirty="0">
                <a:latin typeface="Times New Roman"/>
                <a:cs typeface="Times New Roman"/>
              </a:rPr>
              <a:t>published </a:t>
            </a:r>
            <a:r>
              <a:rPr sz="2800" b="1" spc="-5" dirty="0">
                <a:latin typeface="Times New Roman"/>
                <a:cs typeface="Times New Roman"/>
              </a:rPr>
              <a:t>Sambad  Kaumudi </a:t>
            </a:r>
            <a:r>
              <a:rPr sz="2800" b="1" spc="-15" dirty="0">
                <a:latin typeface="Times New Roman"/>
                <a:cs typeface="Times New Roman"/>
              </a:rPr>
              <a:t>from </a:t>
            </a:r>
            <a:r>
              <a:rPr sz="2800" b="1" spc="-5" dirty="0">
                <a:latin typeface="Times New Roman"/>
                <a:cs typeface="Times New Roman"/>
              </a:rPr>
              <a:t>1821 to </a:t>
            </a:r>
            <a:r>
              <a:rPr sz="2800" b="1" spc="-10" dirty="0">
                <a:latin typeface="Times New Roman"/>
                <a:cs typeface="Times New Roman"/>
              </a:rPr>
              <a:t>criticize </a:t>
            </a:r>
            <a:r>
              <a:rPr sz="2800" b="1" dirty="0">
                <a:latin typeface="Times New Roman"/>
                <a:cs typeface="Times New Roman"/>
              </a:rPr>
              <a:t>the orthodox  </a:t>
            </a:r>
            <a:r>
              <a:rPr sz="2800" b="1" spc="-10" dirty="0">
                <a:latin typeface="Times New Roman"/>
                <a:cs typeface="Times New Roman"/>
              </a:rPr>
              <a:t>views </a:t>
            </a:r>
            <a:r>
              <a:rPr sz="2800" b="1" spc="-5" dirty="0">
                <a:latin typeface="Times New Roman"/>
                <a:cs typeface="Times New Roman"/>
              </a:rPr>
              <a:t>in the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Hinduism.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object 2"/>
          <p:cNvSpPr txBox="1"/>
          <p:nvPr/>
        </p:nvSpPr>
        <p:spPr>
          <a:xfrm>
            <a:off x="993444" y="2383662"/>
            <a:ext cx="7162800" cy="3250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795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Hindu </a:t>
            </a:r>
            <a:r>
              <a:rPr sz="2800" b="1" dirty="0">
                <a:latin typeface="Times New Roman"/>
                <a:cs typeface="Times New Roman"/>
              </a:rPr>
              <a:t>orthodoxy </a:t>
            </a:r>
            <a:r>
              <a:rPr sz="2800" b="1" spc="-5" dirty="0">
                <a:latin typeface="Times New Roman"/>
                <a:cs typeface="Times New Roman"/>
              </a:rPr>
              <a:t>commissioned the  Samachar Chandrika to counter his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opinions.</a:t>
            </a:r>
            <a:endParaRPr sz="280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00000"/>
              </a:lnSpc>
              <a:spcBef>
                <a:spcPts val="12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 1822, </a:t>
            </a:r>
            <a:r>
              <a:rPr sz="2800" b="1" dirty="0">
                <a:latin typeface="Times New Roman"/>
                <a:cs typeface="Times New Roman"/>
              </a:rPr>
              <a:t>publication </a:t>
            </a:r>
            <a:r>
              <a:rPr sz="2800" b="1" spc="-5" dirty="0">
                <a:latin typeface="Times New Roman"/>
                <a:cs typeface="Times New Roman"/>
              </a:rPr>
              <a:t>of two Persian  newspapers </a:t>
            </a:r>
            <a:r>
              <a:rPr sz="2800" b="1" dirty="0">
                <a:latin typeface="Times New Roman"/>
                <a:cs typeface="Times New Roman"/>
              </a:rPr>
              <a:t>began, </a:t>
            </a:r>
            <a:r>
              <a:rPr sz="2800" b="1" spc="-5" dirty="0">
                <a:latin typeface="Times New Roman"/>
                <a:cs typeface="Times New Roman"/>
              </a:rPr>
              <a:t>viz. </a:t>
            </a:r>
            <a:r>
              <a:rPr sz="2800" b="1" dirty="0">
                <a:latin typeface="Times New Roman"/>
                <a:cs typeface="Times New Roman"/>
              </a:rPr>
              <a:t>Jam </a:t>
            </a:r>
            <a:r>
              <a:rPr sz="2800" b="1" spc="-5" dirty="0">
                <a:latin typeface="Times New Roman"/>
                <a:cs typeface="Times New Roman"/>
              </a:rPr>
              <a:t>– i- </a:t>
            </a:r>
            <a:r>
              <a:rPr sz="2800" b="1" dirty="0">
                <a:latin typeface="Times New Roman"/>
                <a:cs typeface="Times New Roman"/>
              </a:rPr>
              <a:t>Jahan </a:t>
            </a:r>
            <a:r>
              <a:rPr sz="2800" b="1" spc="-5" dirty="0">
                <a:latin typeface="Times New Roman"/>
                <a:cs typeface="Times New Roman"/>
              </a:rPr>
              <a:t>Nama 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Shamsul</a:t>
            </a:r>
            <a:r>
              <a:rPr sz="2800" b="1" spc="-140" dirty="0">
                <a:latin typeface="Times New Roman"/>
                <a:cs typeface="Times New Roman"/>
              </a:rPr>
              <a:t> </a:t>
            </a:r>
            <a:r>
              <a:rPr sz="2800" b="1" spc="-45" dirty="0">
                <a:latin typeface="Times New Roman"/>
                <a:cs typeface="Times New Roman"/>
              </a:rPr>
              <a:t>Akhbar.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Bombay Samachar; a </a:t>
            </a:r>
            <a:r>
              <a:rPr sz="2800" b="1" dirty="0">
                <a:latin typeface="Times New Roman"/>
                <a:cs typeface="Times New Roman"/>
              </a:rPr>
              <a:t>Gujarati </a:t>
            </a:r>
            <a:r>
              <a:rPr sz="2800" b="1" spc="-5" dirty="0">
                <a:latin typeface="Times New Roman"/>
                <a:cs typeface="Times New Roman"/>
              </a:rPr>
              <a:t>newspaper  </a:t>
            </a:r>
            <a:r>
              <a:rPr sz="2800" b="1" spc="-10" dirty="0">
                <a:latin typeface="Times New Roman"/>
                <a:cs typeface="Times New Roman"/>
              </a:rPr>
              <a:t>appeared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same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5" dirty="0">
                <a:latin typeface="Times New Roman"/>
                <a:cs typeface="Times New Roman"/>
              </a:rPr>
              <a:t>year.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object 2"/>
          <p:cNvSpPr txBox="1"/>
          <p:nvPr/>
        </p:nvSpPr>
        <p:spPr>
          <a:xfrm>
            <a:off x="916939" y="2383663"/>
            <a:ext cx="7311390" cy="3518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In </a:t>
            </a:r>
            <a:r>
              <a:rPr sz="2600" b="1" dirty="0">
                <a:latin typeface="Times New Roman"/>
                <a:cs typeface="Times New Roman"/>
              </a:rPr>
              <a:t>north India, the ulama </a:t>
            </a:r>
            <a:r>
              <a:rPr sz="2600" b="1" spc="-5" dirty="0">
                <a:latin typeface="Times New Roman"/>
                <a:cs typeface="Times New Roman"/>
              </a:rPr>
              <a:t>began to </a:t>
            </a:r>
            <a:r>
              <a:rPr sz="2600" b="1" dirty="0">
                <a:latin typeface="Times New Roman"/>
                <a:cs typeface="Times New Roman"/>
              </a:rPr>
              <a:t>publish </a:t>
            </a:r>
            <a:r>
              <a:rPr sz="2600" b="1" spc="-5" dirty="0">
                <a:latin typeface="Times New Roman"/>
                <a:cs typeface="Times New Roman"/>
              </a:rPr>
              <a:t>cheap  </a:t>
            </a:r>
            <a:r>
              <a:rPr sz="2600" b="1" dirty="0">
                <a:latin typeface="Times New Roman"/>
                <a:cs typeface="Times New Roman"/>
              </a:rPr>
              <a:t>lithographic prints </a:t>
            </a:r>
            <a:r>
              <a:rPr sz="2600" b="1" spc="-5" dirty="0">
                <a:latin typeface="Times New Roman"/>
                <a:cs typeface="Times New Roman"/>
              </a:rPr>
              <a:t>which </a:t>
            </a:r>
            <a:r>
              <a:rPr sz="2600" b="1" dirty="0">
                <a:latin typeface="Times New Roman"/>
                <a:cs typeface="Times New Roman"/>
              </a:rPr>
              <a:t>contained </a:t>
            </a:r>
            <a:r>
              <a:rPr sz="2600" b="1" spc="-5" dirty="0">
                <a:latin typeface="Times New Roman"/>
                <a:cs typeface="Times New Roman"/>
              </a:rPr>
              <a:t>Persian </a:t>
            </a:r>
            <a:r>
              <a:rPr sz="2600" b="1" dirty="0">
                <a:latin typeface="Times New Roman"/>
                <a:cs typeface="Times New Roman"/>
              </a:rPr>
              <a:t>and  Urdu translations of holy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scriptures.</a:t>
            </a:r>
            <a:endParaRPr sz="2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They also published </a:t>
            </a:r>
            <a:r>
              <a:rPr sz="2600" b="1" spc="-10" dirty="0">
                <a:latin typeface="Times New Roman"/>
                <a:cs typeface="Times New Roman"/>
              </a:rPr>
              <a:t>religious </a:t>
            </a:r>
            <a:r>
              <a:rPr sz="2600" b="1" dirty="0">
                <a:latin typeface="Times New Roman"/>
                <a:cs typeface="Times New Roman"/>
              </a:rPr>
              <a:t>newspapers and  </a:t>
            </a:r>
            <a:r>
              <a:rPr sz="2600" b="1" spc="-5" dirty="0">
                <a:latin typeface="Times New Roman"/>
                <a:cs typeface="Times New Roman"/>
              </a:rPr>
              <a:t>tracts.</a:t>
            </a:r>
            <a:endParaRPr sz="2600">
              <a:latin typeface="Times New Roman"/>
              <a:cs typeface="Times New Roman"/>
            </a:endParaRPr>
          </a:p>
          <a:p>
            <a:pPr marL="307975" indent="-295910" algn="just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dirty="0">
                <a:latin typeface="Times New Roman"/>
                <a:cs typeface="Times New Roman"/>
              </a:rPr>
              <a:t>The Deoband Seminary </a:t>
            </a:r>
            <a:r>
              <a:rPr sz="2600" b="1" spc="-5" dirty="0">
                <a:latin typeface="Times New Roman"/>
                <a:cs typeface="Times New Roman"/>
              </a:rPr>
              <a:t>was </a:t>
            </a:r>
            <a:r>
              <a:rPr sz="2600" b="1" dirty="0">
                <a:latin typeface="Times New Roman"/>
                <a:cs typeface="Times New Roman"/>
              </a:rPr>
              <a:t>founded </a:t>
            </a:r>
            <a:r>
              <a:rPr sz="2600" b="1" spc="-5" dirty="0">
                <a:latin typeface="Times New Roman"/>
                <a:cs typeface="Times New Roman"/>
              </a:rPr>
              <a:t>in</a:t>
            </a:r>
            <a:r>
              <a:rPr sz="2600" b="1" spc="-65" dirty="0">
                <a:latin typeface="Times New Roman"/>
                <a:cs typeface="Times New Roman"/>
              </a:rPr>
              <a:t> </a:t>
            </a:r>
            <a:r>
              <a:rPr sz="2600" b="1" spc="5" dirty="0">
                <a:latin typeface="Times New Roman"/>
                <a:cs typeface="Times New Roman"/>
              </a:rPr>
              <a:t>1867.</a:t>
            </a:r>
            <a:endParaRPr sz="2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  <a:buSzPct val="96153"/>
              <a:buFont typeface="Wingdings"/>
              <a:buChar char=""/>
              <a:tabLst>
                <a:tab pos="308610" algn="l"/>
              </a:tabLst>
            </a:pPr>
            <a:r>
              <a:rPr sz="2600" b="1" spc="-5" dirty="0">
                <a:latin typeface="Times New Roman"/>
                <a:cs typeface="Times New Roman"/>
              </a:rPr>
              <a:t>It </a:t>
            </a:r>
            <a:r>
              <a:rPr sz="2600" b="1" dirty="0">
                <a:latin typeface="Times New Roman"/>
                <a:cs typeface="Times New Roman"/>
              </a:rPr>
              <a:t>published thousands upon thousands fatwas  about </a:t>
            </a:r>
            <a:r>
              <a:rPr sz="2600" b="1" spc="-10" dirty="0">
                <a:latin typeface="Times New Roman"/>
                <a:cs typeface="Times New Roman"/>
              </a:rPr>
              <a:t>proper </a:t>
            </a:r>
            <a:r>
              <a:rPr sz="2600" b="1" dirty="0">
                <a:latin typeface="Times New Roman"/>
                <a:cs typeface="Times New Roman"/>
              </a:rPr>
              <a:t>conduct </a:t>
            </a:r>
            <a:r>
              <a:rPr sz="2600" b="1" spc="-5" dirty="0">
                <a:latin typeface="Times New Roman"/>
                <a:cs typeface="Times New Roman"/>
              </a:rPr>
              <a:t>in </a:t>
            </a:r>
            <a:r>
              <a:rPr sz="2600" b="1" dirty="0">
                <a:latin typeface="Times New Roman"/>
                <a:cs typeface="Times New Roman"/>
              </a:rPr>
              <a:t>the </a:t>
            </a:r>
            <a:r>
              <a:rPr sz="2600" b="1" spc="-5" dirty="0">
                <a:latin typeface="Times New Roman"/>
                <a:cs typeface="Times New Roman"/>
              </a:rPr>
              <a:t>life </a:t>
            </a:r>
            <a:r>
              <a:rPr sz="2600" b="1" dirty="0">
                <a:latin typeface="Times New Roman"/>
                <a:cs typeface="Times New Roman"/>
              </a:rPr>
              <a:t>of</a:t>
            </a:r>
            <a:r>
              <a:rPr sz="2600" b="1" spc="-11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Muslims.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object 2"/>
          <p:cNvSpPr txBox="1"/>
          <p:nvPr/>
        </p:nvSpPr>
        <p:spPr>
          <a:xfrm>
            <a:off x="993444" y="2398522"/>
            <a:ext cx="7207250" cy="29622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Ramcharitmanas of </a:t>
            </a:r>
            <a:r>
              <a:rPr sz="2800" b="1" spc="-35" dirty="0">
                <a:latin typeface="Times New Roman"/>
                <a:cs typeface="Times New Roman"/>
              </a:rPr>
              <a:t>Tulsidas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printed </a:t>
            </a:r>
            <a:r>
              <a:rPr sz="2800" b="1" spc="-15" dirty="0">
                <a:latin typeface="Times New Roman"/>
                <a:cs typeface="Times New Roman"/>
              </a:rPr>
              <a:t>from  </a:t>
            </a:r>
            <a:r>
              <a:rPr sz="2800" b="1" spc="-5" dirty="0">
                <a:latin typeface="Times New Roman"/>
                <a:cs typeface="Times New Roman"/>
              </a:rPr>
              <a:t>Calcutta in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1810.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280035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From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1880s, </a:t>
            </a:r>
            <a:r>
              <a:rPr sz="2800" b="1" spc="-5" dirty="0">
                <a:latin typeface="Times New Roman"/>
                <a:cs typeface="Times New Roman"/>
              </a:rPr>
              <a:t>the Naval </a:t>
            </a:r>
            <a:r>
              <a:rPr sz="2800" b="1" spc="-10" dirty="0">
                <a:latin typeface="Times New Roman"/>
                <a:cs typeface="Times New Roman"/>
              </a:rPr>
              <a:t>Kishore </a:t>
            </a:r>
            <a:r>
              <a:rPr sz="2800" b="1" spc="-15" dirty="0">
                <a:latin typeface="Times New Roman"/>
                <a:cs typeface="Times New Roman"/>
              </a:rPr>
              <a:t>Press </a:t>
            </a:r>
            <a:r>
              <a:rPr sz="2800" b="1" spc="-5" dirty="0">
                <a:latin typeface="Times New Roman"/>
                <a:cs typeface="Times New Roman"/>
              </a:rPr>
              <a:t>at  </a:t>
            </a:r>
            <a:r>
              <a:rPr sz="2800" b="1" spc="-10" dirty="0">
                <a:latin typeface="Times New Roman"/>
                <a:cs typeface="Times New Roman"/>
              </a:rPr>
              <a:t>Lucknow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Shri </a:t>
            </a:r>
            <a:r>
              <a:rPr sz="2800" b="1" spc="-30" dirty="0">
                <a:latin typeface="Times New Roman"/>
                <a:cs typeface="Times New Roman"/>
              </a:rPr>
              <a:t>Venkateshwar </a:t>
            </a:r>
            <a:r>
              <a:rPr sz="2800" b="1" spc="-15" dirty="0">
                <a:latin typeface="Times New Roman"/>
                <a:cs typeface="Times New Roman"/>
              </a:rPr>
              <a:t>Press </a:t>
            </a:r>
            <a:r>
              <a:rPr sz="2800" b="1" spc="-5" dirty="0">
                <a:latin typeface="Times New Roman"/>
                <a:cs typeface="Times New Roman"/>
              </a:rPr>
              <a:t>in  Bombay </a:t>
            </a:r>
            <a:r>
              <a:rPr sz="2800" b="1" dirty="0">
                <a:latin typeface="Times New Roman"/>
                <a:cs typeface="Times New Roman"/>
              </a:rPr>
              <a:t>published </a:t>
            </a: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spc="-10" dirty="0">
                <a:latin typeface="Times New Roman"/>
                <a:cs typeface="Times New Roman"/>
              </a:rPr>
              <a:t>religious </a:t>
            </a:r>
            <a:r>
              <a:rPr sz="2800" b="1" spc="-5" dirty="0">
                <a:latin typeface="Times New Roman"/>
                <a:cs typeface="Times New Roman"/>
              </a:rPr>
              <a:t>texts in  vernaculars.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object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89735" marR="5080" indent="-142494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THE </a:t>
            </a:r>
            <a:r>
              <a:rPr sz="3600" spc="-5" dirty="0">
                <a:solidFill>
                  <a:srgbClr val="FF0000"/>
                </a:solidFill>
              </a:rPr>
              <a:t>FIRST</a:t>
            </a:r>
            <a:r>
              <a:rPr sz="3600" spc="-12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PRINTED  BOOKS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48605" name="object 3"/>
          <p:cNvSpPr txBox="1"/>
          <p:nvPr/>
        </p:nvSpPr>
        <p:spPr>
          <a:xfrm>
            <a:off x="1524000" y="1752600"/>
            <a:ext cx="6249035" cy="296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795" algn="just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earliest </a:t>
            </a:r>
            <a:r>
              <a:rPr sz="2800" b="1" spc="-10" dirty="0">
                <a:latin typeface="Times New Roman"/>
                <a:cs typeface="Times New Roman"/>
              </a:rPr>
              <a:t>kind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print technology  developed in </a:t>
            </a:r>
            <a:r>
              <a:rPr sz="2800" b="1" dirty="0">
                <a:latin typeface="Times New Roman"/>
                <a:cs typeface="Times New Roman"/>
              </a:rPr>
              <a:t>China, Japan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spc="-15" dirty="0">
                <a:latin typeface="Times New Roman"/>
                <a:cs typeface="Times New Roman"/>
              </a:rPr>
              <a:t>Korea,  </a:t>
            </a:r>
            <a:r>
              <a:rPr sz="2800" b="1" spc="-5" dirty="0">
                <a:latin typeface="Times New Roman"/>
                <a:cs typeface="Times New Roman"/>
              </a:rPr>
              <a:t>called </a:t>
            </a:r>
            <a:r>
              <a:rPr sz="2800" b="1" dirty="0">
                <a:latin typeface="Times New Roman"/>
                <a:cs typeface="Times New Roman"/>
              </a:rPr>
              <a:t>hand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printing.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FFFFFF"/>
              </a:buClr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From </a:t>
            </a:r>
            <a:r>
              <a:rPr sz="2800" b="1" dirty="0">
                <a:latin typeface="Times New Roman"/>
                <a:cs typeface="Times New Roman"/>
              </a:rPr>
              <a:t>AD </a:t>
            </a:r>
            <a:r>
              <a:rPr sz="2800" b="1" spc="-5" dirty="0">
                <a:latin typeface="Times New Roman"/>
                <a:cs typeface="Times New Roman"/>
              </a:rPr>
              <a:t>576 onwards, books in  China </a:t>
            </a:r>
            <a:r>
              <a:rPr sz="2800" b="1" spc="-20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printed </a:t>
            </a:r>
            <a:r>
              <a:rPr sz="2800" b="1" dirty="0">
                <a:latin typeface="Times New Roman"/>
                <a:cs typeface="Times New Roman"/>
              </a:rPr>
              <a:t>by rubbing paper  against </a:t>
            </a:r>
            <a:r>
              <a:rPr sz="2800" b="1" spc="-10" dirty="0">
                <a:latin typeface="Times New Roman"/>
                <a:cs typeface="Times New Roman"/>
              </a:rPr>
              <a:t>inked </a:t>
            </a:r>
            <a:r>
              <a:rPr sz="2800" b="1" spc="-5" dirty="0">
                <a:latin typeface="Times New Roman"/>
                <a:cs typeface="Times New Roman"/>
              </a:rPr>
              <a:t>surface </a:t>
            </a:r>
            <a:r>
              <a:rPr sz="2800" b="1" dirty="0">
                <a:latin typeface="Times New Roman"/>
                <a:cs typeface="Times New Roman"/>
              </a:rPr>
              <a:t>of</a:t>
            </a:r>
            <a:r>
              <a:rPr sz="2800" b="1" spc="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woodblocks.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object 2"/>
          <p:cNvSpPr txBox="1"/>
          <p:nvPr/>
        </p:nvSpPr>
        <p:spPr>
          <a:xfrm>
            <a:off x="840739" y="2400680"/>
            <a:ext cx="7605395" cy="38163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4838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Print helped in bringing the </a:t>
            </a:r>
            <a:r>
              <a:rPr sz="2800" b="1" spc="-10" dirty="0">
                <a:latin typeface="Times New Roman"/>
                <a:cs typeface="Times New Roman"/>
              </a:rPr>
              <a:t>religious </a:t>
            </a:r>
            <a:r>
              <a:rPr sz="2800" b="1" spc="-5" dirty="0">
                <a:latin typeface="Times New Roman"/>
                <a:cs typeface="Times New Roman"/>
              </a:rPr>
              <a:t>texts  within </a:t>
            </a:r>
            <a:r>
              <a:rPr sz="2800" b="1" spc="-15" dirty="0">
                <a:latin typeface="Times New Roman"/>
                <a:cs typeface="Times New Roman"/>
              </a:rPr>
              <a:t>reach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the common</a:t>
            </a:r>
            <a:r>
              <a:rPr sz="2800" b="1" spc="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masses.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It also helped in </a:t>
            </a:r>
            <a:r>
              <a:rPr sz="2800" b="1" dirty="0">
                <a:latin typeface="Times New Roman"/>
                <a:cs typeface="Times New Roman"/>
              </a:rPr>
              <a:t>shaping </a:t>
            </a:r>
            <a:r>
              <a:rPr sz="2800" b="1" spc="-5" dirty="0">
                <a:latin typeface="Times New Roman"/>
                <a:cs typeface="Times New Roman"/>
              </a:rPr>
              <a:t>the new political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debate.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463550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It </a:t>
            </a:r>
            <a:r>
              <a:rPr sz="2800" b="1" dirty="0">
                <a:latin typeface="Times New Roman"/>
                <a:cs typeface="Times New Roman"/>
              </a:rPr>
              <a:t>also </a:t>
            </a:r>
            <a:r>
              <a:rPr sz="2800" b="1" spc="-5" dirty="0">
                <a:latin typeface="Times New Roman"/>
                <a:cs typeface="Times New Roman"/>
              </a:rPr>
              <a:t>helped in connecting </a:t>
            </a:r>
            <a:r>
              <a:rPr sz="2800" b="1" dirty="0">
                <a:latin typeface="Times New Roman"/>
                <a:cs typeface="Times New Roman"/>
              </a:rPr>
              <a:t>the people </a:t>
            </a:r>
            <a:r>
              <a:rPr sz="2800" b="1" spc="-20" dirty="0">
                <a:latin typeface="Times New Roman"/>
                <a:cs typeface="Times New Roman"/>
              </a:rPr>
              <a:t>from  </a:t>
            </a:r>
            <a:r>
              <a:rPr sz="2800" b="1" dirty="0">
                <a:latin typeface="Times New Roman"/>
                <a:cs typeface="Times New Roman"/>
              </a:rPr>
              <a:t>various parts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India; by </a:t>
            </a:r>
            <a:r>
              <a:rPr sz="2800" b="1" spc="-5" dirty="0">
                <a:latin typeface="Times New Roman"/>
                <a:cs typeface="Times New Roman"/>
              </a:rPr>
              <a:t>carrying </a:t>
            </a:r>
            <a:r>
              <a:rPr sz="2800" b="1" spc="-10" dirty="0">
                <a:latin typeface="Times New Roman"/>
                <a:cs typeface="Times New Roman"/>
              </a:rPr>
              <a:t>news </a:t>
            </a:r>
            <a:r>
              <a:rPr sz="2800" b="1" dirty="0">
                <a:latin typeface="Times New Roman"/>
                <a:cs typeface="Times New Roman"/>
              </a:rPr>
              <a:t>of one  </a:t>
            </a:r>
            <a:r>
              <a:rPr sz="2800" b="1" spc="-5" dirty="0">
                <a:latin typeface="Times New Roman"/>
                <a:cs typeface="Times New Roman"/>
              </a:rPr>
              <a:t>p</a:t>
            </a:r>
            <a:r>
              <a:rPr sz="2800" b="1" spc="5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rt 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spc="5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spc="5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2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object 2"/>
          <p:cNvSpPr txBox="1">
            <a:spLocks noGrp="1"/>
          </p:cNvSpPr>
          <p:nvPr>
            <p:ph type="title"/>
          </p:nvPr>
        </p:nvSpPr>
        <p:spPr>
          <a:xfrm>
            <a:off x="1907794" y="1139965"/>
            <a:ext cx="5118100" cy="1079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New Forms of</a:t>
            </a:r>
            <a:r>
              <a:rPr sz="3600" spc="-5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Publication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48761" name="object 3"/>
          <p:cNvSpPr txBox="1"/>
          <p:nvPr/>
        </p:nvSpPr>
        <p:spPr>
          <a:xfrm>
            <a:off x="764540" y="2111120"/>
            <a:ext cx="7636509" cy="3816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Initially, </a:t>
            </a:r>
            <a:r>
              <a:rPr sz="2800" b="1" dirty="0">
                <a:latin typeface="Times New Roman"/>
                <a:cs typeface="Times New Roman"/>
              </a:rPr>
              <a:t>people got </a:t>
            </a:r>
            <a:r>
              <a:rPr sz="2800" b="1" spc="-5" dirty="0">
                <a:latin typeface="Times New Roman"/>
                <a:cs typeface="Times New Roman"/>
              </a:rPr>
              <a:t>to </a:t>
            </a:r>
            <a:r>
              <a:rPr sz="2800" b="1" spc="-20" dirty="0">
                <a:latin typeface="Times New Roman"/>
                <a:cs typeface="Times New Roman"/>
              </a:rPr>
              <a:t>read </a:t>
            </a:r>
            <a:r>
              <a:rPr sz="2800" b="1" dirty="0">
                <a:latin typeface="Times New Roman"/>
                <a:cs typeface="Times New Roman"/>
              </a:rPr>
              <a:t>the novels </a:t>
            </a:r>
            <a:r>
              <a:rPr sz="2800" b="1" spc="-10" dirty="0">
                <a:latin typeface="Times New Roman"/>
                <a:cs typeface="Times New Roman"/>
              </a:rPr>
              <a:t>which </a:t>
            </a:r>
            <a:r>
              <a:rPr sz="2800" b="1" spc="-25" dirty="0">
                <a:latin typeface="Times New Roman"/>
                <a:cs typeface="Times New Roman"/>
              </a:rPr>
              <a:t>were  </a:t>
            </a:r>
            <a:r>
              <a:rPr sz="2800" b="1" spc="-10" dirty="0">
                <a:latin typeface="Times New Roman"/>
                <a:cs typeface="Times New Roman"/>
              </a:rPr>
              <a:t>written </a:t>
            </a:r>
            <a:r>
              <a:rPr sz="2800" b="1" spc="-5" dirty="0">
                <a:latin typeface="Times New Roman"/>
                <a:cs typeface="Times New Roman"/>
              </a:rPr>
              <a:t>by </a:t>
            </a:r>
            <a:r>
              <a:rPr sz="2800" b="1" spc="-10" dirty="0">
                <a:latin typeface="Times New Roman"/>
                <a:cs typeface="Times New Roman"/>
              </a:rPr>
              <a:t>European</a:t>
            </a:r>
            <a:r>
              <a:rPr sz="2800" b="1" spc="6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writers.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1097915" algn="just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But </a:t>
            </a:r>
            <a:r>
              <a:rPr sz="2800" b="1" dirty="0">
                <a:latin typeface="Times New Roman"/>
                <a:cs typeface="Times New Roman"/>
              </a:rPr>
              <a:t>people </a:t>
            </a:r>
            <a:r>
              <a:rPr sz="2800" b="1" spc="-5" dirty="0">
                <a:latin typeface="Times New Roman"/>
                <a:cs typeface="Times New Roman"/>
              </a:rPr>
              <a:t>could </a:t>
            </a:r>
            <a:r>
              <a:rPr sz="2800" b="1" dirty="0">
                <a:latin typeface="Times New Roman"/>
                <a:cs typeface="Times New Roman"/>
              </a:rPr>
              <a:t>not </a:t>
            </a:r>
            <a:r>
              <a:rPr sz="2800" b="1" spc="-10" dirty="0">
                <a:latin typeface="Times New Roman"/>
                <a:cs typeface="Times New Roman"/>
              </a:rPr>
              <a:t>relate </a:t>
            </a:r>
            <a:r>
              <a:rPr sz="2800" b="1" spc="-5" dirty="0">
                <a:latin typeface="Times New Roman"/>
                <a:cs typeface="Times New Roman"/>
              </a:rPr>
              <a:t>to </a:t>
            </a:r>
            <a:r>
              <a:rPr sz="2800" b="1" dirty="0">
                <a:latin typeface="Times New Roman"/>
                <a:cs typeface="Times New Roman"/>
              </a:rPr>
              <a:t>those novels  </a:t>
            </a:r>
            <a:r>
              <a:rPr sz="2800" b="1" spc="-5" dirty="0">
                <a:latin typeface="Times New Roman"/>
                <a:cs typeface="Times New Roman"/>
              </a:rPr>
              <a:t>because they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10" dirty="0">
                <a:latin typeface="Times New Roman"/>
                <a:cs typeface="Times New Roman"/>
              </a:rPr>
              <a:t>written </a:t>
            </a:r>
            <a:r>
              <a:rPr sz="2800" b="1" spc="-5" dirty="0">
                <a:latin typeface="Times New Roman"/>
                <a:cs typeface="Times New Roman"/>
              </a:rPr>
              <a:t>in the </a:t>
            </a:r>
            <a:r>
              <a:rPr sz="2800" b="1" spc="-10" dirty="0">
                <a:latin typeface="Times New Roman"/>
                <a:cs typeface="Times New Roman"/>
              </a:rPr>
              <a:t>European  </a:t>
            </a:r>
            <a:r>
              <a:rPr sz="2800" b="1" spc="-5" dirty="0">
                <a:latin typeface="Times New Roman"/>
                <a:cs typeface="Times New Roman"/>
              </a:rPr>
              <a:t>context.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9779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spc="-10" dirty="0">
                <a:latin typeface="Times New Roman"/>
                <a:cs typeface="Times New Roman"/>
              </a:rPr>
              <a:t>writers </a:t>
            </a:r>
            <a:r>
              <a:rPr sz="2800" b="1" spc="-5" dirty="0">
                <a:latin typeface="Times New Roman"/>
                <a:cs typeface="Times New Roman"/>
              </a:rPr>
              <a:t>emerged </a:t>
            </a:r>
            <a:r>
              <a:rPr sz="2800" b="1" spc="-15" dirty="0">
                <a:latin typeface="Times New Roman"/>
                <a:cs typeface="Times New Roman"/>
              </a:rPr>
              <a:t>who </a:t>
            </a:r>
            <a:r>
              <a:rPr sz="2800" b="1" dirty="0">
                <a:latin typeface="Times New Roman"/>
                <a:cs typeface="Times New Roman"/>
              </a:rPr>
              <a:t>began to </a:t>
            </a:r>
            <a:r>
              <a:rPr sz="2800" b="1" spc="-10" dirty="0">
                <a:latin typeface="Times New Roman"/>
                <a:cs typeface="Times New Roman"/>
              </a:rPr>
              <a:t>write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the  </a:t>
            </a:r>
            <a:r>
              <a:rPr sz="2800" b="1" spc="-5" dirty="0">
                <a:latin typeface="Times New Roman"/>
                <a:cs typeface="Times New Roman"/>
              </a:rPr>
              <a:t>Indian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context.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object 2"/>
          <p:cNvSpPr txBox="1"/>
          <p:nvPr/>
        </p:nvSpPr>
        <p:spPr>
          <a:xfrm>
            <a:off x="993444" y="2536062"/>
            <a:ext cx="6746875" cy="3380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3241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People could </a:t>
            </a:r>
            <a:r>
              <a:rPr sz="2800" b="1" spc="-10" dirty="0">
                <a:latin typeface="Times New Roman"/>
                <a:cs typeface="Times New Roman"/>
              </a:rPr>
              <a:t>correlate with </a:t>
            </a:r>
            <a:r>
              <a:rPr sz="2800" b="1" spc="-5" dirty="0">
                <a:latin typeface="Times New Roman"/>
                <a:cs typeface="Times New Roman"/>
              </a:rPr>
              <a:t>the theme and  characters of such novels in a better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way.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dirty="0">
                <a:latin typeface="Times New Roman"/>
                <a:cs typeface="Times New Roman"/>
              </a:rPr>
              <a:t>other </a:t>
            </a:r>
            <a:r>
              <a:rPr sz="2800" b="1" spc="-5" dirty="0">
                <a:latin typeface="Times New Roman"/>
                <a:cs typeface="Times New Roman"/>
              </a:rPr>
              <a:t>new forms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10" dirty="0">
                <a:latin typeface="Times New Roman"/>
                <a:cs typeface="Times New Roman"/>
              </a:rPr>
              <a:t>writing </a:t>
            </a:r>
            <a:r>
              <a:rPr sz="2800" b="1" spc="-5" dirty="0">
                <a:latin typeface="Times New Roman"/>
                <a:cs typeface="Times New Roman"/>
              </a:rPr>
              <a:t>also came  </a:t>
            </a:r>
            <a:r>
              <a:rPr sz="2800" b="1" dirty="0">
                <a:latin typeface="Times New Roman"/>
                <a:cs typeface="Times New Roman"/>
              </a:rPr>
              <a:t>into </a:t>
            </a:r>
            <a:r>
              <a:rPr sz="2800" b="1" spc="-5" dirty="0">
                <a:latin typeface="Times New Roman"/>
                <a:cs typeface="Times New Roman"/>
              </a:rPr>
              <a:t>origin; </a:t>
            </a:r>
            <a:r>
              <a:rPr sz="2800" b="1" spc="-10" dirty="0">
                <a:latin typeface="Times New Roman"/>
                <a:cs typeface="Times New Roman"/>
              </a:rPr>
              <a:t>like </a:t>
            </a:r>
            <a:r>
              <a:rPr sz="2800" b="1" spc="-5" dirty="0">
                <a:latin typeface="Times New Roman"/>
                <a:cs typeface="Times New Roman"/>
              </a:rPr>
              <a:t>lyrics, short stories, essays  </a:t>
            </a:r>
            <a:r>
              <a:rPr sz="2800" b="1" dirty="0">
                <a:latin typeface="Times New Roman"/>
                <a:cs typeface="Times New Roman"/>
              </a:rPr>
              <a:t>about social and political </a:t>
            </a:r>
            <a:r>
              <a:rPr sz="2800" b="1" spc="-5" dirty="0">
                <a:latin typeface="Times New Roman"/>
                <a:cs typeface="Times New Roman"/>
              </a:rPr>
              <a:t>matters,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object 2"/>
          <p:cNvSpPr txBox="1"/>
          <p:nvPr/>
        </p:nvSpPr>
        <p:spPr>
          <a:xfrm>
            <a:off x="1145844" y="2459862"/>
            <a:ext cx="6935470" cy="3815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 new visual </a:t>
            </a:r>
            <a:r>
              <a:rPr sz="2800" b="1" spc="-10" dirty="0">
                <a:latin typeface="Times New Roman"/>
                <a:cs typeface="Times New Roman"/>
              </a:rPr>
              <a:t>culture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taking shape by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the  end of the nineteenth</a:t>
            </a:r>
            <a:r>
              <a:rPr sz="2800" b="1" spc="4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century.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3467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printing </a:t>
            </a:r>
            <a:r>
              <a:rPr sz="2800" b="1" spc="-10" dirty="0">
                <a:latin typeface="Times New Roman"/>
                <a:cs typeface="Times New Roman"/>
              </a:rPr>
              <a:t>presses </a:t>
            </a:r>
            <a:r>
              <a:rPr sz="2800" b="1" spc="-5" dirty="0">
                <a:latin typeface="Times New Roman"/>
                <a:cs typeface="Times New Roman"/>
              </a:rPr>
              <a:t>started to </a:t>
            </a:r>
            <a:r>
              <a:rPr sz="2800" b="1" spc="-10" dirty="0">
                <a:latin typeface="Times New Roman"/>
                <a:cs typeface="Times New Roman"/>
              </a:rPr>
              <a:t>produce  </a:t>
            </a:r>
            <a:r>
              <a:rPr sz="2800" b="1" spc="-5" dirty="0">
                <a:latin typeface="Times New Roman"/>
                <a:cs typeface="Times New Roman"/>
              </a:rPr>
              <a:t>visual images in large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numbers.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26606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40" dirty="0">
                <a:latin typeface="Times New Roman"/>
                <a:cs typeface="Times New Roman"/>
              </a:rPr>
              <a:t>Works </a:t>
            </a:r>
            <a:r>
              <a:rPr sz="2800" b="1" spc="-5" dirty="0">
                <a:latin typeface="Times New Roman"/>
                <a:cs typeface="Times New Roman"/>
              </a:rPr>
              <a:t>of painters; like Raja Ravi </a:t>
            </a:r>
            <a:r>
              <a:rPr sz="2800" b="1" spc="-55" dirty="0">
                <a:latin typeface="Times New Roman"/>
                <a:cs typeface="Times New Roman"/>
              </a:rPr>
              <a:t>Varma 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10" dirty="0">
                <a:latin typeface="Times New Roman"/>
                <a:cs typeface="Times New Roman"/>
              </a:rPr>
              <a:t>produced </a:t>
            </a:r>
            <a:r>
              <a:rPr sz="2800" b="1" dirty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mass </a:t>
            </a:r>
            <a:r>
              <a:rPr sz="2800" b="1" spc="-10" dirty="0">
                <a:latin typeface="Times New Roman"/>
                <a:cs typeface="Times New Roman"/>
              </a:rPr>
              <a:t>circulation through  </a:t>
            </a:r>
            <a:r>
              <a:rPr sz="2800" b="1" dirty="0">
                <a:latin typeface="Times New Roman"/>
                <a:cs typeface="Times New Roman"/>
              </a:rPr>
              <a:t>printing.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object 2"/>
          <p:cNvSpPr txBox="1"/>
          <p:nvPr/>
        </p:nvSpPr>
        <p:spPr>
          <a:xfrm>
            <a:off x="383540" y="1625599"/>
            <a:ext cx="7942580" cy="40887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6860" algn="ctr">
              <a:lnSpc>
                <a:spcPct val="100000"/>
              </a:lnSpc>
              <a:spcBef>
                <a:spcPts val="95"/>
              </a:spcBef>
            </a:pPr>
            <a:r>
              <a:rPr sz="28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Women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sz="28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Print</a:t>
            </a:r>
            <a:endParaRPr sz="280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225425">
              <a:lnSpc>
                <a:spcPct val="100000"/>
              </a:lnSpc>
              <a:spcBef>
                <a:spcPts val="2140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spc="-10" dirty="0">
                <a:latin typeface="Times New Roman"/>
                <a:cs typeface="Times New Roman"/>
              </a:rPr>
              <a:t>writers </a:t>
            </a:r>
            <a:r>
              <a:rPr sz="2800" b="1" spc="-20" dirty="0">
                <a:latin typeface="Times New Roman"/>
                <a:cs typeface="Times New Roman"/>
              </a:rPr>
              <a:t>wrote </a:t>
            </a:r>
            <a:r>
              <a:rPr sz="2800" b="1" spc="-5" dirty="0">
                <a:latin typeface="Times New Roman"/>
                <a:cs typeface="Times New Roman"/>
              </a:rPr>
              <a:t>about the lives and feelings of  </a:t>
            </a:r>
            <a:r>
              <a:rPr sz="2800" b="1" spc="-10" dirty="0">
                <a:latin typeface="Times New Roman"/>
                <a:cs typeface="Times New Roman"/>
              </a:rPr>
              <a:t>women.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22479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Due to this, </a:t>
            </a:r>
            <a:r>
              <a:rPr sz="2800" b="1" spc="-10" dirty="0">
                <a:latin typeface="Times New Roman"/>
                <a:cs typeface="Times New Roman"/>
              </a:rPr>
              <a:t>readership </a:t>
            </a:r>
            <a:r>
              <a:rPr sz="2800" b="1" spc="-5" dirty="0">
                <a:latin typeface="Times New Roman"/>
                <a:cs typeface="Times New Roman"/>
              </a:rPr>
              <a:t>among </a:t>
            </a:r>
            <a:r>
              <a:rPr sz="2800" b="1" dirty="0">
                <a:latin typeface="Times New Roman"/>
                <a:cs typeface="Times New Roman"/>
              </a:rPr>
              <a:t>middle-class </a:t>
            </a:r>
            <a:r>
              <a:rPr sz="2800" b="1" spc="-10" dirty="0">
                <a:latin typeface="Times New Roman"/>
                <a:cs typeface="Times New Roman"/>
              </a:rPr>
              <a:t>women  increased </a:t>
            </a:r>
            <a:r>
              <a:rPr sz="2800" b="1" spc="-15" dirty="0">
                <a:latin typeface="Times New Roman"/>
                <a:cs typeface="Times New Roman"/>
              </a:rPr>
              <a:t>substantially.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spcBef>
                <a:spcPts val="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There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many liberal husbands and fathers </a:t>
            </a:r>
            <a:r>
              <a:rPr sz="2800" b="1" spc="-15" dirty="0">
                <a:latin typeface="Times New Roman"/>
                <a:cs typeface="Times New Roman"/>
              </a:rPr>
              <a:t>who  </a:t>
            </a:r>
            <a:r>
              <a:rPr sz="2800" b="1" spc="-10" dirty="0">
                <a:latin typeface="Times New Roman"/>
                <a:cs typeface="Times New Roman"/>
              </a:rPr>
              <a:t>stressed </a:t>
            </a:r>
            <a:r>
              <a:rPr sz="2800" b="1" spc="-5" dirty="0">
                <a:latin typeface="Times New Roman"/>
                <a:cs typeface="Times New Roman"/>
              </a:rPr>
              <a:t>on </a:t>
            </a:r>
            <a:r>
              <a:rPr sz="2800" b="1" spc="-25" dirty="0">
                <a:latin typeface="Times New Roman"/>
                <a:cs typeface="Times New Roman"/>
              </a:rPr>
              <a:t>women’s</a:t>
            </a:r>
            <a:r>
              <a:rPr sz="2800" b="1" spc="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education.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object 2"/>
          <p:cNvSpPr txBox="1"/>
          <p:nvPr/>
        </p:nvSpPr>
        <p:spPr>
          <a:xfrm>
            <a:off x="993444" y="2383662"/>
            <a:ext cx="6617334" cy="296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While some </a:t>
            </a:r>
            <a:r>
              <a:rPr sz="2800" b="1" spc="-10" dirty="0">
                <a:latin typeface="Times New Roman"/>
                <a:cs typeface="Times New Roman"/>
              </a:rPr>
              <a:t>women </a:t>
            </a:r>
            <a:r>
              <a:rPr sz="2800" b="1" spc="-5" dirty="0">
                <a:latin typeface="Times New Roman"/>
                <a:cs typeface="Times New Roman"/>
              </a:rPr>
              <a:t>got education at home,  some others </a:t>
            </a:r>
            <a:r>
              <a:rPr sz="2800" b="1" spc="-10" dirty="0">
                <a:latin typeface="Times New Roman"/>
                <a:cs typeface="Times New Roman"/>
              </a:rPr>
              <a:t>went </a:t>
            </a:r>
            <a:r>
              <a:rPr sz="2800" b="1" spc="-5" dirty="0">
                <a:latin typeface="Times New Roman"/>
                <a:cs typeface="Times New Roman"/>
              </a:rPr>
              <a:t>to schools as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well.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16255">
              <a:lnSpc>
                <a:spcPct val="100000"/>
              </a:lnSpc>
              <a:buSzPct val="96428"/>
              <a:buFont typeface="Arial"/>
              <a:buChar char="•"/>
              <a:tabLst>
                <a:tab pos="2184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This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the time, </a:t>
            </a:r>
            <a:r>
              <a:rPr sz="2800" b="1" spc="-15" dirty="0">
                <a:latin typeface="Times New Roman"/>
                <a:cs typeface="Times New Roman"/>
              </a:rPr>
              <a:t>when </a:t>
            </a:r>
            <a:r>
              <a:rPr sz="2800" b="1" spc="-5" dirty="0">
                <a:latin typeface="Times New Roman"/>
                <a:cs typeface="Times New Roman"/>
              </a:rPr>
              <a:t>many </a:t>
            </a:r>
            <a:r>
              <a:rPr sz="2800" b="1" spc="-10" dirty="0">
                <a:latin typeface="Times New Roman"/>
                <a:cs typeface="Times New Roman"/>
              </a:rPr>
              <a:t>women  writers </a:t>
            </a:r>
            <a:r>
              <a:rPr sz="2800" b="1" spc="-5" dirty="0">
                <a:latin typeface="Times New Roman"/>
                <a:cs typeface="Times New Roman"/>
              </a:rPr>
              <a:t>also began to </a:t>
            </a:r>
            <a:r>
              <a:rPr sz="2800" b="1" spc="-15" dirty="0">
                <a:latin typeface="Times New Roman"/>
                <a:cs typeface="Times New Roman"/>
              </a:rPr>
              <a:t>express </a:t>
            </a:r>
            <a:r>
              <a:rPr sz="2800" b="1" spc="-5" dirty="0">
                <a:latin typeface="Times New Roman"/>
                <a:cs typeface="Times New Roman"/>
              </a:rPr>
              <a:t>their </a:t>
            </a:r>
            <a:r>
              <a:rPr sz="2800" b="1" spc="-10" dirty="0">
                <a:latin typeface="Times New Roman"/>
                <a:cs typeface="Times New Roman"/>
              </a:rPr>
              <a:t>views  through </a:t>
            </a:r>
            <a:r>
              <a:rPr sz="2800" b="1" spc="-5" dirty="0">
                <a:latin typeface="Times New Roman"/>
                <a:cs typeface="Times New Roman"/>
              </a:rPr>
              <a:t>their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writings.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object 2"/>
          <p:cNvSpPr txBox="1"/>
          <p:nvPr/>
        </p:nvSpPr>
        <p:spPr>
          <a:xfrm>
            <a:off x="1222044" y="2710433"/>
            <a:ext cx="6340475" cy="1688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While Urdu, </a:t>
            </a:r>
            <a:r>
              <a:rPr sz="2800" b="1" spc="-45" dirty="0">
                <a:latin typeface="Times New Roman"/>
                <a:cs typeface="Times New Roman"/>
              </a:rPr>
              <a:t>Tamil, </a:t>
            </a:r>
            <a:r>
              <a:rPr sz="2800" b="1" spc="-5" dirty="0">
                <a:latin typeface="Times New Roman"/>
                <a:cs typeface="Times New Roman"/>
              </a:rPr>
              <a:t>Bengali and Marathi  print </a:t>
            </a:r>
            <a:r>
              <a:rPr sz="2800" b="1" spc="-10" dirty="0">
                <a:latin typeface="Times New Roman"/>
                <a:cs typeface="Times New Roman"/>
              </a:rPr>
              <a:t>culture </a:t>
            </a:r>
            <a:r>
              <a:rPr sz="2800" b="1" dirty="0">
                <a:latin typeface="Times New Roman"/>
                <a:cs typeface="Times New Roman"/>
              </a:rPr>
              <a:t>had </a:t>
            </a:r>
            <a:r>
              <a:rPr sz="2800" b="1" spc="-5" dirty="0">
                <a:latin typeface="Times New Roman"/>
                <a:cs typeface="Times New Roman"/>
              </a:rPr>
              <a:t>developed </a:t>
            </a:r>
            <a:r>
              <a:rPr sz="2800" b="1" spc="-30" dirty="0">
                <a:latin typeface="Times New Roman"/>
                <a:cs typeface="Times New Roman"/>
              </a:rPr>
              <a:t>early, </a:t>
            </a:r>
            <a:r>
              <a:rPr sz="2800" b="1" spc="-5" dirty="0">
                <a:latin typeface="Times New Roman"/>
                <a:cs typeface="Times New Roman"/>
              </a:rPr>
              <a:t>Hindi  printing began seriously only </a:t>
            </a:r>
            <a:r>
              <a:rPr sz="2800" b="1" spc="-15" dirty="0">
                <a:latin typeface="Times New Roman"/>
                <a:cs typeface="Times New Roman"/>
              </a:rPr>
              <a:t>from </a:t>
            </a:r>
            <a:r>
              <a:rPr sz="2800" b="1" spc="-5" dirty="0">
                <a:latin typeface="Times New Roman"/>
                <a:cs typeface="Times New Roman"/>
              </a:rPr>
              <a:t>the  1870s.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object 2"/>
          <p:cNvSpPr txBox="1"/>
          <p:nvPr/>
        </p:nvSpPr>
        <p:spPr>
          <a:xfrm>
            <a:off x="764540" y="2251963"/>
            <a:ext cx="7078980" cy="41668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38480">
              <a:lnSpc>
                <a:spcPct val="100000"/>
              </a:lnSpc>
              <a:spcBef>
                <a:spcPts val="105"/>
              </a:spcBef>
              <a:buSzPct val="95652"/>
              <a:buFont typeface="Arial"/>
              <a:buChar char="•"/>
              <a:tabLst>
                <a:tab pos="116205" algn="l"/>
              </a:tabLst>
            </a:pPr>
            <a:r>
              <a:rPr sz="2300" b="1" spc="-55" dirty="0">
                <a:latin typeface="Times New Roman"/>
                <a:cs typeface="Times New Roman"/>
              </a:rPr>
              <a:t>Very </a:t>
            </a:r>
            <a:r>
              <a:rPr sz="2300" b="1" dirty="0">
                <a:latin typeface="Times New Roman"/>
                <a:cs typeface="Times New Roman"/>
              </a:rPr>
              <a:t>cheap small books </a:t>
            </a:r>
            <a:r>
              <a:rPr sz="2300" b="1" spc="-15" dirty="0">
                <a:latin typeface="Times New Roman"/>
                <a:cs typeface="Times New Roman"/>
              </a:rPr>
              <a:t>were </a:t>
            </a:r>
            <a:r>
              <a:rPr sz="2300" b="1" spc="-5" dirty="0">
                <a:latin typeface="Times New Roman"/>
                <a:cs typeface="Times New Roman"/>
              </a:rPr>
              <a:t>brought </a:t>
            </a:r>
            <a:r>
              <a:rPr sz="2300" b="1" dirty="0">
                <a:latin typeface="Times New Roman"/>
                <a:cs typeface="Times New Roman"/>
              </a:rPr>
              <a:t>to markets in  nineteenth century Madras</a:t>
            </a:r>
            <a:r>
              <a:rPr sz="2300" b="1" spc="-6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towns.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D9D9D9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652"/>
              <a:buFont typeface="Arial"/>
              <a:buChar char="•"/>
              <a:tabLst>
                <a:tab pos="116205" algn="l"/>
              </a:tabLst>
            </a:pPr>
            <a:r>
              <a:rPr sz="2300" b="1" dirty="0">
                <a:latin typeface="Times New Roman"/>
                <a:cs typeface="Times New Roman"/>
              </a:rPr>
              <a:t>These books </a:t>
            </a:r>
            <a:r>
              <a:rPr sz="2300" b="1" spc="-15" dirty="0">
                <a:latin typeface="Times New Roman"/>
                <a:cs typeface="Times New Roman"/>
              </a:rPr>
              <a:t>were </a:t>
            </a:r>
            <a:r>
              <a:rPr sz="2300" b="1" dirty="0">
                <a:latin typeface="Times New Roman"/>
                <a:cs typeface="Times New Roman"/>
              </a:rPr>
              <a:t>sold at </a:t>
            </a:r>
            <a:r>
              <a:rPr sz="2300" b="1" spc="-10" dirty="0">
                <a:latin typeface="Times New Roman"/>
                <a:cs typeface="Times New Roman"/>
              </a:rPr>
              <a:t>crossroads </a:t>
            </a:r>
            <a:r>
              <a:rPr sz="2300" b="1" dirty="0">
                <a:latin typeface="Times New Roman"/>
                <a:cs typeface="Times New Roman"/>
              </a:rPr>
              <a:t>so that poor people  could buy</a:t>
            </a:r>
            <a:r>
              <a:rPr sz="2300" b="1" spc="-4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them.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D9D9D9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buSzPct val="95652"/>
              <a:buFont typeface="Arial"/>
              <a:buChar char="•"/>
              <a:tabLst>
                <a:tab pos="116205" algn="l"/>
              </a:tabLst>
            </a:pPr>
            <a:r>
              <a:rPr sz="2300" b="1" dirty="0">
                <a:latin typeface="Times New Roman"/>
                <a:cs typeface="Times New Roman"/>
              </a:rPr>
              <a:t>Public libraries </a:t>
            </a:r>
            <a:r>
              <a:rPr sz="2300" b="1" spc="-15" dirty="0">
                <a:latin typeface="Times New Roman"/>
                <a:cs typeface="Times New Roman"/>
              </a:rPr>
              <a:t>were </a:t>
            </a:r>
            <a:r>
              <a:rPr sz="2300" b="1" dirty="0">
                <a:latin typeface="Times New Roman"/>
                <a:cs typeface="Times New Roman"/>
              </a:rPr>
              <a:t>set up </a:t>
            </a:r>
            <a:r>
              <a:rPr sz="2300" b="1" spc="-10" dirty="0">
                <a:latin typeface="Times New Roman"/>
                <a:cs typeface="Times New Roman"/>
              </a:rPr>
              <a:t>from </a:t>
            </a:r>
            <a:r>
              <a:rPr sz="2300" b="1" dirty="0">
                <a:latin typeface="Times New Roman"/>
                <a:cs typeface="Times New Roman"/>
              </a:rPr>
              <a:t>the early</a:t>
            </a:r>
            <a:r>
              <a:rPr sz="2300" b="1" spc="4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twentieth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00" b="1" dirty="0">
                <a:latin typeface="Times New Roman"/>
                <a:cs typeface="Times New Roman"/>
              </a:rPr>
              <a:t>century </a:t>
            </a:r>
            <a:r>
              <a:rPr sz="2300" b="1" spc="-5" dirty="0">
                <a:latin typeface="Times New Roman"/>
                <a:cs typeface="Times New Roman"/>
              </a:rPr>
              <a:t>which </a:t>
            </a:r>
            <a:r>
              <a:rPr sz="2300" b="1" dirty="0">
                <a:latin typeface="Times New Roman"/>
                <a:cs typeface="Times New Roman"/>
              </a:rPr>
              <a:t>helped in </a:t>
            </a:r>
            <a:r>
              <a:rPr sz="2300" b="1" spc="-5" dirty="0">
                <a:latin typeface="Times New Roman"/>
                <a:cs typeface="Times New Roman"/>
              </a:rPr>
              <a:t>increasing </a:t>
            </a:r>
            <a:r>
              <a:rPr sz="2300" b="1" dirty="0">
                <a:latin typeface="Times New Roman"/>
                <a:cs typeface="Times New Roman"/>
              </a:rPr>
              <a:t>the access to</a:t>
            </a:r>
            <a:r>
              <a:rPr sz="2300" b="1" spc="-6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books.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114300">
              <a:lnSpc>
                <a:spcPct val="100000"/>
              </a:lnSpc>
              <a:spcBef>
                <a:spcPts val="5"/>
              </a:spcBef>
              <a:buSzPct val="95652"/>
              <a:buFont typeface="Arial"/>
              <a:buChar char="•"/>
              <a:tabLst>
                <a:tab pos="116205" algn="l"/>
              </a:tabLst>
            </a:pPr>
            <a:r>
              <a:rPr sz="2300" b="1" dirty="0">
                <a:latin typeface="Times New Roman"/>
                <a:cs typeface="Times New Roman"/>
              </a:rPr>
              <a:t>Many rich people set up library in order to assert</a:t>
            </a:r>
            <a:r>
              <a:rPr sz="2300" b="1" spc="-8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their  </a:t>
            </a:r>
            <a:r>
              <a:rPr sz="2300" b="1" spc="-5" dirty="0">
                <a:latin typeface="Times New Roman"/>
                <a:cs typeface="Times New Roman"/>
              </a:rPr>
              <a:t>prestige </a:t>
            </a:r>
            <a:r>
              <a:rPr sz="2300" b="1" dirty="0">
                <a:latin typeface="Times New Roman"/>
                <a:cs typeface="Times New Roman"/>
              </a:rPr>
              <a:t>in their</a:t>
            </a:r>
            <a:r>
              <a:rPr sz="2300" b="1" spc="-75" dirty="0">
                <a:latin typeface="Times New Roman"/>
                <a:cs typeface="Times New Roman"/>
              </a:rPr>
              <a:t> </a:t>
            </a:r>
            <a:r>
              <a:rPr sz="2300" b="1" spc="-10" dirty="0">
                <a:latin typeface="Times New Roman"/>
                <a:cs typeface="Times New Roman"/>
              </a:rPr>
              <a:t>area.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048774" name="object 3"/>
          <p:cNvSpPr txBox="1">
            <a:spLocks noGrp="1"/>
          </p:cNvSpPr>
          <p:nvPr>
            <p:ph type="title"/>
          </p:nvPr>
        </p:nvSpPr>
        <p:spPr>
          <a:xfrm>
            <a:off x="2286000" y="854967"/>
            <a:ext cx="3949700" cy="13328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0000"/>
                </a:solidFill>
              </a:rPr>
              <a:t>Print and </a:t>
            </a:r>
            <a:r>
              <a:rPr dirty="0">
                <a:solidFill>
                  <a:srgbClr val="FF0000"/>
                </a:solidFill>
              </a:rPr>
              <a:t>the </a:t>
            </a:r>
            <a:r>
              <a:rPr spc="-5" dirty="0">
                <a:solidFill>
                  <a:srgbClr val="FF0000"/>
                </a:solidFill>
              </a:rPr>
              <a:t>Poor</a:t>
            </a:r>
            <a:r>
              <a:rPr spc="-8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People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object 2"/>
          <p:cNvSpPr txBox="1">
            <a:spLocks noGrp="1"/>
          </p:cNvSpPr>
          <p:nvPr>
            <p:ph type="title"/>
          </p:nvPr>
        </p:nvSpPr>
        <p:spPr>
          <a:xfrm>
            <a:off x="2517394" y="937918"/>
            <a:ext cx="4340606" cy="107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Print </a:t>
            </a:r>
            <a:r>
              <a:rPr sz="3600" dirty="0">
                <a:solidFill>
                  <a:srgbClr val="FF0000"/>
                </a:solidFill>
              </a:rPr>
              <a:t>and  </a:t>
            </a:r>
            <a:r>
              <a:rPr sz="3600" spc="-5" dirty="0">
                <a:solidFill>
                  <a:srgbClr val="FF0000"/>
                </a:solidFill>
              </a:rPr>
              <a:t>Censors</a:t>
            </a:r>
            <a:r>
              <a:rPr sz="3600" dirty="0">
                <a:solidFill>
                  <a:srgbClr val="FF0000"/>
                </a:solidFill>
              </a:rPr>
              <a:t>h</a:t>
            </a:r>
            <a:r>
              <a:rPr sz="3600" spc="-5" dirty="0">
                <a:solidFill>
                  <a:srgbClr val="FF0000"/>
                </a:solidFill>
              </a:rPr>
              <a:t>ip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48776" name="object 3"/>
          <p:cNvSpPr txBox="1"/>
          <p:nvPr/>
        </p:nvSpPr>
        <p:spPr>
          <a:xfrm>
            <a:off x="535940" y="2396185"/>
            <a:ext cx="7967980" cy="2543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4935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Before </a:t>
            </a:r>
            <a:r>
              <a:rPr sz="2800" b="1" dirty="0">
                <a:latin typeface="Times New Roman"/>
                <a:cs typeface="Times New Roman"/>
              </a:rPr>
              <a:t>1798, </a:t>
            </a:r>
            <a:r>
              <a:rPr sz="2800" b="1" spc="-5" dirty="0">
                <a:latin typeface="Times New Roman"/>
                <a:cs typeface="Times New Roman"/>
              </a:rPr>
              <a:t>the colonial rulers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dirty="0">
                <a:latin typeface="Times New Roman"/>
                <a:cs typeface="Times New Roman"/>
              </a:rPr>
              <a:t>not too  </a:t>
            </a:r>
            <a:r>
              <a:rPr sz="2800" b="1" spc="-5" dirty="0">
                <a:latin typeface="Times New Roman"/>
                <a:cs typeface="Times New Roman"/>
              </a:rPr>
              <a:t>concerned </a:t>
            </a:r>
            <a:r>
              <a:rPr sz="2800" b="1" spc="-10" dirty="0">
                <a:latin typeface="Times New Roman"/>
                <a:cs typeface="Times New Roman"/>
              </a:rPr>
              <a:t>with</a:t>
            </a:r>
            <a:r>
              <a:rPr sz="2800" b="1" spc="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censorship.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Initially,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10" dirty="0">
                <a:latin typeface="Times New Roman"/>
                <a:cs typeface="Times New Roman"/>
              </a:rPr>
              <a:t>control measures </a:t>
            </a:r>
            <a:r>
              <a:rPr sz="2800" b="1" spc="-30" dirty="0">
                <a:latin typeface="Times New Roman"/>
                <a:cs typeface="Times New Roman"/>
              </a:rPr>
              <a:t>were </a:t>
            </a:r>
            <a:r>
              <a:rPr sz="2800" b="1" spc="-10" dirty="0">
                <a:latin typeface="Times New Roman"/>
                <a:cs typeface="Times New Roman"/>
              </a:rPr>
              <a:t>directed </a:t>
            </a:r>
            <a:r>
              <a:rPr sz="2800" b="1" dirty="0">
                <a:latin typeface="Times New Roman"/>
                <a:cs typeface="Times New Roman"/>
              </a:rPr>
              <a:t>against  </a:t>
            </a:r>
            <a:r>
              <a:rPr sz="2800" b="1" spc="-5" dirty="0">
                <a:latin typeface="Times New Roman"/>
                <a:cs typeface="Times New Roman"/>
              </a:rPr>
              <a:t>Englishmen </a:t>
            </a:r>
            <a:r>
              <a:rPr sz="2800" b="1" dirty="0">
                <a:latin typeface="Times New Roman"/>
                <a:cs typeface="Times New Roman"/>
              </a:rPr>
              <a:t>in India </a:t>
            </a:r>
            <a:r>
              <a:rPr sz="2800" b="1" spc="-15" dirty="0">
                <a:latin typeface="Times New Roman"/>
                <a:cs typeface="Times New Roman"/>
              </a:rPr>
              <a:t>who </a:t>
            </a:r>
            <a:r>
              <a:rPr sz="2800" b="1" spc="-25" dirty="0">
                <a:latin typeface="Times New Roman"/>
                <a:cs typeface="Times New Roman"/>
              </a:rPr>
              <a:t>were </a:t>
            </a:r>
            <a:r>
              <a:rPr sz="2800" b="1" spc="-5" dirty="0">
                <a:latin typeface="Times New Roman"/>
                <a:cs typeface="Times New Roman"/>
              </a:rPr>
              <a:t>critical of Company  misrule.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object 2"/>
          <p:cNvSpPr txBox="1"/>
          <p:nvPr/>
        </p:nvSpPr>
        <p:spPr>
          <a:xfrm>
            <a:off x="1069644" y="2383662"/>
            <a:ext cx="6143625" cy="3799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637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After the </a:t>
            </a:r>
            <a:r>
              <a:rPr sz="2800" b="1" spc="-10" dirty="0">
                <a:latin typeface="Times New Roman"/>
                <a:cs typeface="Times New Roman"/>
              </a:rPr>
              <a:t>revolt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1857,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dirty="0">
                <a:latin typeface="Times New Roman"/>
                <a:cs typeface="Times New Roman"/>
              </a:rPr>
              <a:t>attitude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to  </a:t>
            </a:r>
            <a:r>
              <a:rPr sz="2800" b="1" spc="-15" dirty="0">
                <a:latin typeface="Times New Roman"/>
                <a:cs typeface="Times New Roman"/>
              </a:rPr>
              <a:t>freedom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15" dirty="0">
                <a:latin typeface="Times New Roman"/>
                <a:cs typeface="Times New Roman"/>
              </a:rPr>
              <a:t>press</a:t>
            </a:r>
            <a:r>
              <a:rPr sz="2800" b="1" spc="-5" dirty="0">
                <a:latin typeface="Times New Roman"/>
                <a:cs typeface="Times New Roman"/>
              </a:rPr>
              <a:t> changed.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30" dirty="0">
                <a:latin typeface="Times New Roman"/>
                <a:cs typeface="Times New Roman"/>
              </a:rPr>
              <a:t>Vernacular </a:t>
            </a:r>
            <a:r>
              <a:rPr sz="2800" b="1" spc="-15" dirty="0">
                <a:latin typeface="Times New Roman"/>
                <a:cs typeface="Times New Roman"/>
              </a:rPr>
              <a:t>Press </a:t>
            </a:r>
            <a:r>
              <a:rPr sz="2800" b="1" spc="-5" dirty="0">
                <a:latin typeface="Times New Roman"/>
                <a:cs typeface="Times New Roman"/>
              </a:rPr>
              <a:t>Act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passed</a:t>
            </a:r>
            <a:r>
              <a:rPr sz="2800" b="1" spc="-1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in  </a:t>
            </a:r>
            <a:r>
              <a:rPr sz="2800" b="1" dirty="0">
                <a:latin typeface="Times New Roman"/>
                <a:cs typeface="Times New Roman"/>
              </a:rPr>
              <a:t>1878.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 marR="13398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10" dirty="0">
                <a:latin typeface="Times New Roman"/>
                <a:cs typeface="Times New Roman"/>
              </a:rPr>
              <a:t>Act provided </a:t>
            </a:r>
            <a:r>
              <a:rPr sz="2800" b="1" spc="-5" dirty="0">
                <a:latin typeface="Times New Roman"/>
                <a:cs typeface="Times New Roman"/>
              </a:rPr>
              <a:t>the government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with  </a:t>
            </a:r>
            <a:r>
              <a:rPr sz="2800" b="1" spc="-5" dirty="0">
                <a:latin typeface="Times New Roman"/>
                <a:cs typeface="Times New Roman"/>
              </a:rPr>
              <a:t>extensive rights to censor </a:t>
            </a:r>
            <a:r>
              <a:rPr sz="2800" b="1" spc="-15" dirty="0">
                <a:latin typeface="Times New Roman"/>
                <a:cs typeface="Times New Roman"/>
              </a:rPr>
              <a:t>reports </a:t>
            </a:r>
            <a:r>
              <a:rPr sz="2800" b="1" spc="-5" dirty="0">
                <a:latin typeface="Times New Roman"/>
                <a:cs typeface="Times New Roman"/>
              </a:rPr>
              <a:t>and  editorials in the vernacular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press.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object 2"/>
          <p:cNvSpPr txBox="1">
            <a:spLocks noGrp="1"/>
          </p:cNvSpPr>
          <p:nvPr>
            <p:ph type="title"/>
          </p:nvPr>
        </p:nvSpPr>
        <p:spPr>
          <a:xfrm>
            <a:off x="1880361" y="1232357"/>
            <a:ext cx="5349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ACCORDION</a:t>
            </a:r>
            <a:r>
              <a:rPr sz="4400" spc="-90" dirty="0">
                <a:solidFill>
                  <a:srgbClr val="FF0000"/>
                </a:solidFill>
              </a:rPr>
              <a:t> </a:t>
            </a:r>
            <a:r>
              <a:rPr sz="4400" spc="-5" dirty="0">
                <a:solidFill>
                  <a:srgbClr val="FF0000"/>
                </a:solidFill>
              </a:rPr>
              <a:t>BOOK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048607" name="object 3"/>
          <p:cNvSpPr txBox="1"/>
          <p:nvPr/>
        </p:nvSpPr>
        <p:spPr>
          <a:xfrm>
            <a:off x="1618999" y="1929586"/>
            <a:ext cx="6502142" cy="85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207135" algn="l"/>
                <a:tab pos="3117215" algn="l"/>
                <a:tab pos="4609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	tr</a:t>
            </a:r>
            <a:r>
              <a:rPr sz="2800" b="1" spc="5" dirty="0">
                <a:latin typeface="Times New Roman"/>
                <a:cs typeface="Times New Roman"/>
              </a:rPr>
              <a:t>a</a:t>
            </a:r>
            <a:r>
              <a:rPr sz="2800" b="1" spc="10" dirty="0">
                <a:latin typeface="Times New Roman"/>
                <a:cs typeface="Times New Roman"/>
              </a:rPr>
              <a:t>d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spc="5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nal</a:t>
            </a:r>
            <a:r>
              <a:rPr sz="2800" b="1" dirty="0">
                <a:latin typeface="Times New Roman"/>
                <a:cs typeface="Times New Roman"/>
              </a:rPr>
              <a:t>	C</a:t>
            </a:r>
            <a:r>
              <a:rPr sz="2800" b="1" spc="-5" dirty="0">
                <a:latin typeface="Times New Roman"/>
                <a:cs typeface="Times New Roman"/>
              </a:rPr>
              <a:t>h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nese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‘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spc="-20" dirty="0">
                <a:latin typeface="Times New Roman"/>
                <a:cs typeface="Times New Roman"/>
              </a:rPr>
              <a:t>c</a:t>
            </a:r>
            <a:r>
              <a:rPr sz="2800" b="1" spc="-5" dirty="0">
                <a:latin typeface="Times New Roman"/>
                <a:cs typeface="Times New Roman"/>
              </a:rPr>
              <a:t>ord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on  book’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folded </a:t>
            </a:r>
            <a:r>
              <a:rPr sz="2800" b="1" dirty="0">
                <a:latin typeface="Times New Roman"/>
                <a:cs typeface="Times New Roman"/>
              </a:rPr>
              <a:t>and stitched at </a:t>
            </a:r>
            <a:r>
              <a:rPr sz="2800" b="1" spc="-5" dirty="0">
                <a:latin typeface="Times New Roman"/>
                <a:cs typeface="Times New Roman"/>
              </a:rPr>
              <a:t>the</a:t>
            </a:r>
            <a:r>
              <a:rPr sz="2800" b="1" spc="-1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side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48608" name="object 4"/>
          <p:cNvSpPr/>
          <p:nvPr/>
        </p:nvSpPr>
        <p:spPr>
          <a:xfrm rot="21600000">
            <a:off x="1203647" y="3666586"/>
            <a:ext cx="2578196" cy="22138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09" name="object 5"/>
          <p:cNvSpPr/>
          <p:nvPr/>
        </p:nvSpPr>
        <p:spPr>
          <a:xfrm>
            <a:off x="3733800" y="3581400"/>
            <a:ext cx="2095500" cy="2324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0" name="object 6"/>
          <p:cNvSpPr/>
          <p:nvPr/>
        </p:nvSpPr>
        <p:spPr>
          <a:xfrm>
            <a:off x="5867400" y="3581400"/>
            <a:ext cx="2828544" cy="236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object 2"/>
          <p:cNvSpPr txBox="1"/>
          <p:nvPr/>
        </p:nvSpPr>
        <p:spPr>
          <a:xfrm>
            <a:off x="1069644" y="2711957"/>
            <a:ext cx="6944995" cy="2542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6540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In case of a seditious </a:t>
            </a:r>
            <a:r>
              <a:rPr sz="2800" b="1" spc="-10" dirty="0">
                <a:latin typeface="Times New Roman"/>
                <a:cs typeface="Times New Roman"/>
              </a:rPr>
              <a:t>report, </a:t>
            </a:r>
            <a:r>
              <a:rPr sz="2800" b="1" spc="-5" dirty="0">
                <a:latin typeface="Times New Roman"/>
                <a:cs typeface="Times New Roman"/>
              </a:rPr>
              <a:t>the newspaper  </a:t>
            </a:r>
            <a:r>
              <a:rPr sz="2800" b="1" spc="-15" dirty="0">
                <a:latin typeface="Times New Roman"/>
                <a:cs typeface="Times New Roman"/>
              </a:rPr>
              <a:t>was</a:t>
            </a:r>
            <a:r>
              <a:rPr sz="2800" b="1" spc="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warned.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If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warning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10" dirty="0">
                <a:latin typeface="Times New Roman"/>
                <a:cs typeface="Times New Roman"/>
              </a:rPr>
              <a:t>ignored, </a:t>
            </a:r>
            <a:r>
              <a:rPr sz="2800" b="1" spc="-5" dirty="0">
                <a:latin typeface="Times New Roman"/>
                <a:cs typeface="Times New Roman"/>
              </a:rPr>
              <a:t>the </a:t>
            </a:r>
            <a:r>
              <a:rPr sz="2800" b="1" spc="-15" dirty="0">
                <a:latin typeface="Times New Roman"/>
                <a:cs typeface="Times New Roman"/>
              </a:rPr>
              <a:t>press was  </a:t>
            </a:r>
            <a:r>
              <a:rPr sz="2800" b="1" spc="-5" dirty="0">
                <a:latin typeface="Times New Roman"/>
                <a:cs typeface="Times New Roman"/>
              </a:rPr>
              <a:t>liable to be </a:t>
            </a:r>
            <a:r>
              <a:rPr sz="2800" b="1" spc="-10" dirty="0">
                <a:latin typeface="Times New Roman"/>
                <a:cs typeface="Times New Roman"/>
              </a:rPr>
              <a:t>seized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printing machinery  confiscated.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object 2"/>
          <p:cNvSpPr txBox="1">
            <a:spLocks noGrp="1"/>
          </p:cNvSpPr>
          <p:nvPr>
            <p:ph type="title"/>
          </p:nvPr>
        </p:nvSpPr>
        <p:spPr>
          <a:xfrm>
            <a:off x="2286000" y="762000"/>
            <a:ext cx="42208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CALLIGRA</a:t>
            </a:r>
            <a:r>
              <a:rPr sz="4400" spc="-15" dirty="0">
                <a:solidFill>
                  <a:srgbClr val="FF0000"/>
                </a:solidFill>
              </a:rPr>
              <a:t>P</a:t>
            </a:r>
            <a:r>
              <a:rPr sz="4400" dirty="0">
                <a:solidFill>
                  <a:srgbClr val="FF0000"/>
                </a:solidFill>
              </a:rPr>
              <a:t>HY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048612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714879"/>
          </a:xfrm>
          <a:prstGeom prst="rect">
            <a:avLst/>
          </a:prstGeom>
        </p:spPr>
        <p:txBody>
          <a:bodyPr vert="horz" wrap="square" lIns="0" tIns="251967" rIns="0" bIns="0" rtlCol="0">
            <a:spAutoFit/>
          </a:bodyPr>
          <a:lstStyle/>
          <a:p>
            <a:pPr marL="2413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559435" algn="l"/>
                <a:tab pos="2604135" algn="l"/>
                <a:tab pos="3068955" algn="l"/>
                <a:tab pos="3769995" algn="l"/>
                <a:tab pos="4451350" algn="l"/>
                <a:tab pos="4977130" algn="l"/>
                <a:tab pos="6570345" algn="l"/>
              </a:tabLst>
            </a:pPr>
            <a:r>
              <a:rPr spc="-5" dirty="0"/>
              <a:t>Cal</a:t>
            </a:r>
            <a:r>
              <a:rPr dirty="0"/>
              <a:t>l</a:t>
            </a:r>
            <a:r>
              <a:rPr spc="-5" dirty="0"/>
              <a:t>i</a:t>
            </a:r>
            <a:r>
              <a:rPr dirty="0"/>
              <a:t>g</a:t>
            </a:r>
            <a:r>
              <a:rPr spc="-5" dirty="0"/>
              <a:t>raphy</a:t>
            </a:r>
            <a:r>
              <a:rPr dirty="0"/>
              <a:t>	</a:t>
            </a:r>
            <a:r>
              <a:rPr spc="-5" dirty="0"/>
              <a:t>is</a:t>
            </a:r>
            <a:r>
              <a:rPr dirty="0"/>
              <a:t>	</a:t>
            </a:r>
            <a:r>
              <a:rPr spc="-5" dirty="0"/>
              <a:t>the</a:t>
            </a:r>
            <a:r>
              <a:rPr dirty="0"/>
              <a:t>	</a:t>
            </a:r>
            <a:r>
              <a:rPr spc="-5" dirty="0"/>
              <a:t>art</a:t>
            </a:r>
            <a:r>
              <a:rPr dirty="0"/>
              <a:t>	o</a:t>
            </a:r>
            <a:r>
              <a:rPr spc="-5" dirty="0"/>
              <a:t>f</a:t>
            </a:r>
            <a:r>
              <a:rPr dirty="0"/>
              <a:t>	</a:t>
            </a:r>
            <a:r>
              <a:rPr spc="-5" dirty="0"/>
              <a:t>bea</a:t>
            </a:r>
            <a:r>
              <a:rPr dirty="0"/>
              <a:t>u</a:t>
            </a:r>
            <a:r>
              <a:rPr spc="-5" dirty="0"/>
              <a:t>ti</a:t>
            </a:r>
            <a:r>
              <a:rPr dirty="0"/>
              <a:t>f</a:t>
            </a:r>
            <a:r>
              <a:rPr spc="-5" dirty="0"/>
              <a:t>ul</a:t>
            </a:r>
            <a:r>
              <a:rPr dirty="0"/>
              <a:t>	and  </a:t>
            </a:r>
            <a:r>
              <a:rPr spc="-5" dirty="0"/>
              <a:t>stylized</a:t>
            </a:r>
            <a:r>
              <a:rPr spc="10" dirty="0"/>
              <a:t> </a:t>
            </a:r>
            <a:r>
              <a:rPr spc="-5" dirty="0"/>
              <a:t>writing.</a:t>
            </a:r>
          </a:p>
          <a:p>
            <a:pPr marL="228600"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241300" marR="6350">
              <a:lnSpc>
                <a:spcPct val="100000"/>
              </a:lnSpc>
              <a:buSzPct val="96428"/>
              <a:buFont typeface="Wingdings"/>
              <a:buChar char=""/>
              <a:tabLst>
                <a:tab pos="559435" algn="l"/>
              </a:tabLst>
            </a:pPr>
            <a:r>
              <a:rPr spc="-5" dirty="0"/>
              <a:t>Superbly skilled craftsmen could duplicate  it </a:t>
            </a:r>
            <a:r>
              <a:rPr spc="-10" dirty="0"/>
              <a:t>with</a:t>
            </a:r>
            <a:r>
              <a:rPr spc="45" dirty="0"/>
              <a:t> </a:t>
            </a:r>
            <a:r>
              <a:rPr spc="-20" dirty="0"/>
              <a:t>accuracy.</a:t>
            </a:r>
          </a:p>
        </p:txBody>
      </p:sp>
      <p:sp>
        <p:nvSpPr>
          <p:cNvPr id="1048613" name="object 4"/>
          <p:cNvSpPr/>
          <p:nvPr/>
        </p:nvSpPr>
        <p:spPr>
          <a:xfrm>
            <a:off x="4038600" y="4495800"/>
            <a:ext cx="3467100" cy="1353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object 2"/>
          <p:cNvSpPr/>
          <p:nvPr/>
        </p:nvSpPr>
        <p:spPr>
          <a:xfrm>
            <a:off x="990600" y="1143000"/>
            <a:ext cx="7153656" cy="1400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18" name="object 3"/>
          <p:cNvSpPr txBox="1"/>
          <p:nvPr/>
        </p:nvSpPr>
        <p:spPr>
          <a:xfrm>
            <a:off x="1145844" y="2612262"/>
            <a:ext cx="6852284" cy="3397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  <a:tab pos="1324610" algn="l"/>
                <a:tab pos="2131060" algn="l"/>
                <a:tab pos="2920365" algn="l"/>
                <a:tab pos="3726815" algn="l"/>
                <a:tab pos="4792345" algn="l"/>
                <a:tab pos="636397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For</a:t>
            </a:r>
            <a:r>
              <a:rPr sz="2800" b="1" spc="31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very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ng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time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Ch</a:t>
            </a:r>
            <a:r>
              <a:rPr sz="2800" b="1" dirty="0">
                <a:latin typeface="Times New Roman"/>
                <a:cs typeface="Times New Roman"/>
              </a:rPr>
              <a:t>i</a:t>
            </a:r>
            <a:r>
              <a:rPr sz="2800" b="1" spc="-5" dirty="0">
                <a:latin typeface="Times New Roman"/>
                <a:cs typeface="Times New Roman"/>
              </a:rPr>
              <a:t>na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6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emain</a:t>
            </a:r>
            <a:r>
              <a:rPr sz="2800" b="1" spc="5" dirty="0">
                <a:latin typeface="Times New Roman"/>
                <a:cs typeface="Times New Roman"/>
              </a:rPr>
              <a:t>e</a:t>
            </a:r>
            <a:r>
              <a:rPr sz="2800" b="1" spc="-5" dirty="0">
                <a:latin typeface="Times New Roman"/>
                <a:cs typeface="Times New Roman"/>
              </a:rPr>
              <a:t>d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the  major </a:t>
            </a:r>
            <a:r>
              <a:rPr sz="2800" b="1" spc="-10" dirty="0">
                <a:latin typeface="Times New Roman"/>
                <a:cs typeface="Times New Roman"/>
              </a:rPr>
              <a:t>producer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printed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  <a:tab pos="1813560" algn="l"/>
                <a:tab pos="2574290" algn="l"/>
                <a:tab pos="3491865" algn="l"/>
                <a:tab pos="482092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Further	</a:t>
            </a:r>
            <a:r>
              <a:rPr sz="2800" b="1" dirty="0">
                <a:latin typeface="Times New Roman"/>
                <a:cs typeface="Times New Roman"/>
              </a:rPr>
              <a:t>th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civil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service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exami</a:t>
            </a:r>
            <a:r>
              <a:rPr sz="2800" b="1" spc="5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ns  expanded the use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print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material.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  <a:tab pos="1569720" algn="l"/>
                <a:tab pos="2646045" algn="l"/>
                <a:tab pos="4224020" algn="l"/>
                <a:tab pos="524637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Ap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rt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spc="-4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om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sch</a:t>
            </a:r>
            <a:r>
              <a:rPr sz="2800" b="1" spc="10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l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even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me</a:t>
            </a:r>
            <a:r>
              <a:rPr sz="2800" b="1" spc="-65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c</a:t>
            </a:r>
            <a:r>
              <a:rPr sz="2800" b="1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ts  started using print</a:t>
            </a:r>
            <a:r>
              <a:rPr sz="2800" b="1" spc="4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material</a:t>
            </a:r>
            <a:r>
              <a:rPr sz="2800" b="1" spc="-5" dirty="0">
                <a:solidFill>
                  <a:srgbClr val="D9D9D9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object 2"/>
          <p:cNvSpPr/>
          <p:nvPr/>
        </p:nvSpPr>
        <p:spPr>
          <a:xfrm>
            <a:off x="838200" y="1066800"/>
            <a:ext cx="7467600" cy="1792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0" name="object 3"/>
          <p:cNvSpPr txBox="1"/>
          <p:nvPr/>
        </p:nvSpPr>
        <p:spPr>
          <a:xfrm>
            <a:off x="916939" y="2764662"/>
            <a:ext cx="7393305" cy="355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Rich women </a:t>
            </a:r>
            <a:r>
              <a:rPr sz="2800" b="1" dirty="0">
                <a:latin typeface="Times New Roman"/>
                <a:cs typeface="Times New Roman"/>
              </a:rPr>
              <a:t>began </a:t>
            </a:r>
            <a:r>
              <a:rPr sz="2800" b="1" spc="-5" dirty="0">
                <a:latin typeface="Times New Roman"/>
                <a:cs typeface="Times New Roman"/>
              </a:rPr>
              <a:t>to </a:t>
            </a:r>
            <a:r>
              <a:rPr sz="2800" b="1" spc="-15" dirty="0">
                <a:latin typeface="Times New Roman"/>
                <a:cs typeface="Times New Roman"/>
              </a:rPr>
              <a:t>read </a:t>
            </a:r>
            <a:r>
              <a:rPr sz="2800" b="1" dirty="0">
                <a:latin typeface="Times New Roman"/>
                <a:cs typeface="Times New Roman"/>
              </a:rPr>
              <a:t>and publish </a:t>
            </a:r>
            <a:r>
              <a:rPr sz="2800" b="1" spc="-5" dirty="0">
                <a:latin typeface="Times New Roman"/>
                <a:cs typeface="Times New Roman"/>
              </a:rPr>
              <a:t>their  </a:t>
            </a:r>
            <a:r>
              <a:rPr sz="2800" b="1" dirty="0">
                <a:latin typeface="Times New Roman"/>
                <a:cs typeface="Times New Roman"/>
              </a:rPr>
              <a:t>poetry </a:t>
            </a:r>
            <a:r>
              <a:rPr sz="2800" b="1" spc="-5" dirty="0">
                <a:latin typeface="Times New Roman"/>
                <a:cs typeface="Times New Roman"/>
              </a:rPr>
              <a:t>and </a:t>
            </a:r>
            <a:r>
              <a:rPr sz="2800" b="1" dirty="0">
                <a:latin typeface="Times New Roman"/>
                <a:cs typeface="Times New Roman"/>
              </a:rPr>
              <a:t>plays.</a:t>
            </a:r>
            <a:endParaRPr sz="28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00000"/>
              </a:lnSpc>
              <a:spcBef>
                <a:spcPts val="2400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dirty="0">
                <a:latin typeface="Times New Roman"/>
                <a:cs typeface="Times New Roman"/>
              </a:rPr>
              <a:t>New </a:t>
            </a:r>
            <a:r>
              <a:rPr sz="2800" b="1" spc="-10" dirty="0">
                <a:latin typeface="Times New Roman"/>
                <a:cs typeface="Times New Roman"/>
              </a:rPr>
              <a:t>reading culture </a:t>
            </a:r>
            <a:r>
              <a:rPr sz="2800" b="1" spc="-15" dirty="0">
                <a:latin typeface="Times New Roman"/>
                <a:cs typeface="Times New Roman"/>
              </a:rPr>
              <a:t>was </a:t>
            </a:r>
            <a:r>
              <a:rPr sz="2800" b="1" spc="-5" dirty="0">
                <a:latin typeface="Times New Roman"/>
                <a:cs typeface="Times New Roman"/>
              </a:rPr>
              <a:t>accompanied </a:t>
            </a:r>
            <a:r>
              <a:rPr sz="2800" b="1" dirty="0">
                <a:latin typeface="Times New Roman"/>
                <a:cs typeface="Times New Roman"/>
              </a:rPr>
              <a:t>by </a:t>
            </a:r>
            <a:r>
              <a:rPr sz="2800" b="1" spc="-5" dirty="0">
                <a:latin typeface="Times New Roman"/>
                <a:cs typeface="Times New Roman"/>
              </a:rPr>
              <a:t>new  </a:t>
            </a:r>
            <a:r>
              <a:rPr sz="2800" b="1" dirty="0">
                <a:latin typeface="Times New Roman"/>
                <a:cs typeface="Times New Roman"/>
              </a:rPr>
              <a:t>technology of </a:t>
            </a:r>
            <a:r>
              <a:rPr sz="2800" b="1" spc="-25" dirty="0">
                <a:latin typeface="Times New Roman"/>
                <a:cs typeface="Times New Roman"/>
              </a:rPr>
              <a:t>Western </a:t>
            </a:r>
            <a:r>
              <a:rPr sz="2800" b="1" dirty="0">
                <a:latin typeface="Times New Roman"/>
                <a:cs typeface="Times New Roman"/>
              </a:rPr>
              <a:t>printing </a:t>
            </a:r>
            <a:r>
              <a:rPr sz="2800" b="1" spc="-5" dirty="0">
                <a:latin typeface="Times New Roman"/>
                <a:cs typeface="Times New Roman"/>
              </a:rPr>
              <a:t>techniques </a:t>
            </a:r>
            <a:r>
              <a:rPr sz="2800" b="1" dirty="0">
                <a:latin typeface="Times New Roman"/>
                <a:cs typeface="Times New Roman"/>
              </a:rPr>
              <a:t>and  </a:t>
            </a:r>
            <a:r>
              <a:rPr sz="2800" b="1" spc="-5" dirty="0">
                <a:latin typeface="Times New Roman"/>
                <a:cs typeface="Times New Roman"/>
              </a:rPr>
              <a:t>mechanical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press.</a:t>
            </a:r>
            <a:endParaRPr sz="2800">
              <a:latin typeface="Times New Roman"/>
              <a:cs typeface="Times New Roman"/>
            </a:endParaRPr>
          </a:p>
          <a:p>
            <a:pPr marL="12700" marR="14604" algn="just">
              <a:lnSpc>
                <a:spcPct val="100000"/>
              </a:lnSpc>
              <a:spcBef>
                <a:spcPts val="240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dirty="0">
                <a:latin typeface="Times New Roman"/>
                <a:cs typeface="Times New Roman"/>
              </a:rPr>
              <a:t>Shanghai </a:t>
            </a:r>
            <a:r>
              <a:rPr sz="2800" b="1" spc="-5" dirty="0">
                <a:latin typeface="Times New Roman"/>
                <a:cs typeface="Times New Roman"/>
              </a:rPr>
              <a:t>became the </a:t>
            </a:r>
            <a:r>
              <a:rPr sz="2800" b="1" dirty="0">
                <a:latin typeface="Times New Roman"/>
                <a:cs typeface="Times New Roman"/>
              </a:rPr>
              <a:t>hub of </a:t>
            </a:r>
            <a:r>
              <a:rPr sz="2800" b="1" spc="-5" dirty="0">
                <a:latin typeface="Times New Roman"/>
                <a:cs typeface="Times New Roman"/>
              </a:rPr>
              <a:t>the new print  </a:t>
            </a:r>
            <a:r>
              <a:rPr sz="2800" b="1" spc="-10" dirty="0">
                <a:latin typeface="Times New Roman"/>
                <a:cs typeface="Times New Roman"/>
              </a:rPr>
              <a:t>culture.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object 2"/>
          <p:cNvSpPr/>
          <p:nvPr/>
        </p:nvSpPr>
        <p:spPr>
          <a:xfrm>
            <a:off x="5943600" y="1066800"/>
            <a:ext cx="2618231" cy="1667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8622" name="object 3"/>
          <p:cNvSpPr txBox="1">
            <a:spLocks noGrp="1"/>
          </p:cNvSpPr>
          <p:nvPr>
            <p:ph type="title"/>
          </p:nvPr>
        </p:nvSpPr>
        <p:spPr>
          <a:xfrm>
            <a:off x="916939" y="1308557"/>
            <a:ext cx="44513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0000"/>
                </a:solidFill>
              </a:rPr>
              <a:t>PRINT IN</a:t>
            </a:r>
            <a:r>
              <a:rPr sz="4400" spc="-135" dirty="0">
                <a:solidFill>
                  <a:srgbClr val="FF0000"/>
                </a:solidFill>
              </a:rPr>
              <a:t> </a:t>
            </a:r>
            <a:r>
              <a:rPr sz="4400" spc="-65" dirty="0">
                <a:solidFill>
                  <a:srgbClr val="FF0000"/>
                </a:solidFill>
              </a:rPr>
              <a:t>JAPAN</a:t>
            </a:r>
            <a:endParaRPr sz="4400">
              <a:solidFill>
                <a:srgbClr val="FF0000"/>
              </a:solidFill>
            </a:endParaRPr>
          </a:p>
        </p:txBody>
      </p:sp>
      <p:sp>
        <p:nvSpPr>
          <p:cNvPr id="1048623" name="object 4"/>
          <p:cNvSpPr txBox="1"/>
          <p:nvPr/>
        </p:nvSpPr>
        <p:spPr>
          <a:xfrm>
            <a:off x="1069644" y="2764662"/>
            <a:ext cx="7386955" cy="2542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Buddhist missionaries </a:t>
            </a:r>
            <a:r>
              <a:rPr sz="2800" b="1" spc="-15" dirty="0">
                <a:latin typeface="Times New Roman"/>
                <a:cs typeface="Times New Roman"/>
              </a:rPr>
              <a:t>from </a:t>
            </a:r>
            <a:r>
              <a:rPr sz="2800" b="1" spc="-5" dirty="0">
                <a:latin typeface="Times New Roman"/>
                <a:cs typeface="Times New Roman"/>
              </a:rPr>
              <a:t>china </a:t>
            </a:r>
            <a:r>
              <a:rPr sz="2800" b="1" spc="-10" dirty="0">
                <a:latin typeface="Times New Roman"/>
                <a:cs typeface="Times New Roman"/>
              </a:rPr>
              <a:t>introduced  </a:t>
            </a:r>
            <a:r>
              <a:rPr sz="2800" b="1" dirty="0">
                <a:latin typeface="Times New Roman"/>
                <a:cs typeface="Times New Roman"/>
              </a:rPr>
              <a:t>hand-printing </a:t>
            </a:r>
            <a:r>
              <a:rPr sz="2800" b="1" spc="-5" dirty="0">
                <a:latin typeface="Times New Roman"/>
                <a:cs typeface="Times New Roman"/>
              </a:rPr>
              <a:t>technology into Japan </a:t>
            </a:r>
            <a:r>
              <a:rPr sz="2800" b="1" dirty="0">
                <a:latin typeface="Times New Roman"/>
                <a:cs typeface="Times New Roman"/>
              </a:rPr>
              <a:t>(AD </a:t>
            </a:r>
            <a:r>
              <a:rPr sz="2800" b="1" spc="-5" dirty="0">
                <a:latin typeface="Times New Roman"/>
                <a:cs typeface="Times New Roman"/>
              </a:rPr>
              <a:t>768-  </a:t>
            </a:r>
            <a:r>
              <a:rPr sz="2800" b="1" dirty="0">
                <a:latin typeface="Times New Roman"/>
                <a:cs typeface="Times New Roman"/>
              </a:rPr>
              <a:t>770).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9D9D9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6428"/>
              <a:buFont typeface="Wingdings"/>
              <a:buChar char=""/>
              <a:tabLst>
                <a:tab pos="3302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The oldest Japanese book, </a:t>
            </a:r>
            <a:r>
              <a:rPr sz="2800" b="1" dirty="0">
                <a:latin typeface="Times New Roman"/>
                <a:cs typeface="Times New Roman"/>
              </a:rPr>
              <a:t>printed </a:t>
            </a:r>
            <a:r>
              <a:rPr sz="2800" b="1" spc="-5" dirty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AD868,is  </a:t>
            </a:r>
            <a:r>
              <a:rPr sz="2800" b="1" spc="-5" dirty="0">
                <a:latin typeface="Times New Roman"/>
                <a:cs typeface="Times New Roman"/>
              </a:rPr>
              <a:t>the Buddhist ‘DIAMOND</a:t>
            </a:r>
            <a:r>
              <a:rPr sz="2800" b="1" spc="50" dirty="0">
                <a:latin typeface="Times New Roman"/>
                <a:cs typeface="Times New Roman"/>
              </a:rPr>
              <a:t> </a:t>
            </a:r>
            <a:r>
              <a:rPr sz="2800" b="1" spc="-40" dirty="0">
                <a:latin typeface="Times New Roman"/>
                <a:cs typeface="Times New Roman"/>
              </a:rPr>
              <a:t>SUTRA’.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1590</Words>
  <Application>Microsoft Office PowerPoint</Application>
  <PresentationFormat>On-screen Show (4:3)</PresentationFormat>
  <Paragraphs>220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宋体</vt:lpstr>
      <vt:lpstr>Arial</vt:lpstr>
      <vt:lpstr>Calibri</vt:lpstr>
      <vt:lpstr>Times New Roman</vt:lpstr>
      <vt:lpstr>Wingdings</vt:lpstr>
      <vt:lpstr>Office Theme</vt:lpstr>
      <vt:lpstr>PRINT CULTURE AND MODERN WORLD</vt:lpstr>
      <vt:lpstr>INTRODUCTION...</vt:lpstr>
      <vt:lpstr>MAKING OF BOOK BEFORE  INTRODUCTION OF PRINT</vt:lpstr>
      <vt:lpstr>THE FIRST PRINTED  BOOKS</vt:lpstr>
      <vt:lpstr>ACCORDION BOOK</vt:lpstr>
      <vt:lpstr>CALLIGRAPHY</vt:lpstr>
      <vt:lpstr>PowerPoint Presentation</vt:lpstr>
      <vt:lpstr>PowerPoint Presentation</vt:lpstr>
      <vt:lpstr>PRINT IN JAPAN</vt:lpstr>
      <vt:lpstr>A PAGE FROM  ‘DIAMOND SUTRA’</vt:lpstr>
      <vt:lpstr>PowerPoint Presentation</vt:lpstr>
      <vt:lpstr>PRINT COMES TO EUROPE</vt:lpstr>
      <vt:lpstr>PowerPoint Presentation</vt:lpstr>
      <vt:lpstr>LIMITATIONS</vt:lpstr>
      <vt:lpstr>RISE OF PRINTING PRESS</vt:lpstr>
      <vt:lpstr>PowerPoint Presentation</vt:lpstr>
      <vt:lpstr>PowerPoint Presentation</vt:lpstr>
      <vt:lpstr>PRINT REVOLUTION  (MEANING)</vt:lpstr>
      <vt:lpstr>IMPACT OF PRINT  REVOLUTION</vt:lpstr>
      <vt:lpstr>B. RELIGIOUS DEBATES  AND THE FEAR OF PRINT</vt:lpstr>
      <vt:lpstr>FEAR OF PRINT....</vt:lpstr>
      <vt:lpstr>C. PRINT AND DISSENT</vt:lpstr>
      <vt:lpstr>PowerPoint Presentation</vt:lpstr>
      <vt:lpstr>THE READING MANIA</vt:lpstr>
      <vt:lpstr>PRINT CULTURE AND THE  FRENCH REVOLUTION</vt:lpstr>
      <vt:lpstr>PowerPoint Presentation</vt:lpstr>
      <vt:lpstr>PowerPoint Presentation</vt:lpstr>
      <vt:lpstr>The Nineteenth  Century</vt:lpstr>
      <vt:lpstr>PowerPoint Presentation</vt:lpstr>
      <vt:lpstr>Further Innovations</vt:lpstr>
      <vt:lpstr>PowerPoint Presentation</vt:lpstr>
      <vt:lpstr>New Strategies to sell books</vt:lpstr>
      <vt:lpstr>India and the World of 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Forms of Publication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Print and the Poor People</vt:lpstr>
      <vt:lpstr>Print and  Censorship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SM-M315F</dc:creator>
  <cp:lastModifiedBy>sns</cp:lastModifiedBy>
  <cp:revision>1</cp:revision>
  <dcterms:created xsi:type="dcterms:W3CDTF">2020-06-27T08:29:27Z</dcterms:created>
  <dcterms:modified xsi:type="dcterms:W3CDTF">2023-01-18T04:23:59Z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2020-06-27T00:00:00Z</vt:filetime>
  </property>
  <property fmtid="{D5CDD505-2E9C-101B-9397-08002B2CF9AE}" pid="5" name="ICV">
    <vt:lpwstr>829e9f8afb52407fbbd9ce16f53b95a3</vt:lpwstr>
  </property>
</Properties>
</file>